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0"/>
  </p:notesMasterIdLst>
  <p:sldIdLst>
    <p:sldId id="256" r:id="rId2"/>
    <p:sldId id="270" r:id="rId3"/>
    <p:sldId id="257" r:id="rId4"/>
    <p:sldId id="258" r:id="rId5"/>
    <p:sldId id="271" r:id="rId6"/>
    <p:sldId id="259" r:id="rId7"/>
    <p:sldId id="272" r:id="rId8"/>
    <p:sldId id="269" r:id="rId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120"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101" d="100"/>
          <a:sy n="101" d="100"/>
        </p:scale>
        <p:origin x="-3576"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818A014-5371-4C18-9B11-AD39E9C144CC}" type="datetimeFigureOut">
              <a:rPr lang="en-US"/>
              <a:pPr>
                <a:defRPr/>
              </a:pPr>
              <a:t>9/30/2010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BC8F307-3B9E-4F6A-8739-34BE6675A49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867A43-2F00-422E-86F2-264AB50CE241}" type="slidenum">
              <a:rPr lang="en-US" smtClean="0"/>
              <a:pPr fontAlgn="base">
                <a:spcBef>
                  <a:spcPct val="0"/>
                </a:spcBef>
                <a:spcAft>
                  <a:spcPct val="0"/>
                </a:spcAft>
                <a:defRPr/>
              </a:pPr>
              <a:t>1</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CE59855-8525-492C-AD5A-C7E6AF282BC8}"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43C2176-78CC-4305-99FE-3C542EE81DDC}"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0686FB1-2D6B-4398-B4BA-30F46FB58216}"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3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E2C685-FF2D-4841-B36E-BAC9D1D62F9E}"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CE3447D-9350-468D-9F93-213BE566BFFF}" type="slidenum">
              <a:rPr lang="en-US" smtClean="0"/>
              <a:pPr>
                <a:defRPr/>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8" name="Title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smtClean="0"/>
              <a:t>Click to edit Master title style</a:t>
            </a:r>
            <a:endParaRPr lang="en-US"/>
          </a:p>
        </p:txBody>
      </p:sp>
      <p:sp>
        <p:nvSpPr>
          <p:cNvPr id="7" name="Date Placeholder 14"/>
          <p:cNvSpPr>
            <a:spLocks noGrp="1"/>
          </p:cNvSpPr>
          <p:nvPr>
            <p:ph type="dt" sz="half" idx="10"/>
          </p:nvPr>
        </p:nvSpPr>
        <p:spPr/>
        <p:txBody>
          <a:bodyPr/>
          <a:lstStyle>
            <a:lvl1pPr>
              <a:defRPr/>
            </a:lvl1pPr>
          </a:lstStyle>
          <a:p>
            <a:pPr>
              <a:defRPr/>
            </a:pPr>
            <a:fld id="{583D65CC-5FDB-409A-9E5D-B71FB866F5F9}" type="datetimeFigureOut">
              <a:rPr lang="en-US"/>
              <a:pPr>
                <a:defRPr/>
              </a:pPr>
              <a:t>9/30/2010</a:t>
            </a:fld>
            <a:endParaRPr lang="en-US"/>
          </a:p>
        </p:txBody>
      </p:sp>
      <p:sp>
        <p:nvSpPr>
          <p:cNvPr id="8" name="Slide Number Placeholder 15"/>
          <p:cNvSpPr>
            <a:spLocks noGrp="1"/>
          </p:cNvSpPr>
          <p:nvPr>
            <p:ph type="sldNum" sz="quarter" idx="11"/>
          </p:nvPr>
        </p:nvSpPr>
        <p:spPr/>
        <p:txBody>
          <a:bodyPr/>
          <a:lstStyle>
            <a:lvl1pPr>
              <a:defRPr/>
            </a:lvl1pPr>
          </a:lstStyle>
          <a:p>
            <a:pPr>
              <a:defRPr/>
            </a:pPr>
            <a:fld id="{D12FF26F-893E-4A7E-9422-96177A134A52}" type="slidenum">
              <a:rPr lang="en-US"/>
              <a:pPr>
                <a:defRPr/>
              </a:pPr>
              <a:t>‹#›</a:t>
            </a:fld>
            <a:endParaRPr lang="en-US"/>
          </a:p>
        </p:txBody>
      </p:sp>
      <p:sp>
        <p:nvSpPr>
          <p:cNvPr id="10" name="Footer Placeholder 16"/>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itle 16"/>
          <p:cNvSpPr>
            <a:spLocks noGrp="1"/>
          </p:cNvSpPr>
          <p:nvPr>
            <p:ph type="title"/>
          </p:nvPr>
        </p:nvSpPr>
        <p:spPr/>
        <p:txBody>
          <a:bodyPr rtlCol="0"/>
          <a:lstStyle/>
          <a:p>
            <a:r>
              <a:rPr lang="en-US" smtClean="0"/>
              <a:t>Click to edit Master title style</a:t>
            </a:r>
            <a:endParaRPr lang="en-US"/>
          </a:p>
        </p:txBody>
      </p:sp>
      <p:sp>
        <p:nvSpPr>
          <p:cNvPr id="4" name="Date Placeholder 23"/>
          <p:cNvSpPr>
            <a:spLocks noGrp="1"/>
          </p:cNvSpPr>
          <p:nvPr>
            <p:ph type="dt" sz="half" idx="10"/>
          </p:nvPr>
        </p:nvSpPr>
        <p:spPr/>
        <p:txBody>
          <a:bodyPr/>
          <a:lstStyle>
            <a:lvl1pPr>
              <a:defRPr/>
            </a:lvl1pPr>
          </a:lstStyle>
          <a:p>
            <a:pPr>
              <a:defRPr/>
            </a:pPr>
            <a:fld id="{0EBD9F1F-E559-4CD3-BD25-098D75472D31}" type="datetimeFigureOut">
              <a:rPr lang="en-US"/>
              <a:pPr>
                <a:defRPr/>
              </a:pPr>
              <a:t>9/30/2010</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307B9410-80B8-45F5-A5C1-167973DCC89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10"/>
          <p:cNvSpPr>
            <a:spLocks noGrp="1"/>
          </p:cNvSpPr>
          <p:nvPr>
            <p:ph sz="half" idx="1"/>
          </p:nvPr>
        </p:nvSpPr>
        <p:spPr>
          <a:xfrm>
            <a:off x="457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CBD46FF0-2E87-4CA1-BCE7-3460CE80206B}" type="datetimeFigureOut">
              <a:rPr lang="en-US"/>
              <a:pPr>
                <a:defRPr/>
              </a:pPr>
              <a:t>9/30/2010</a:t>
            </a:fld>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800D32C2-11E6-4D78-BD2D-9B1B003FCE7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FC4B9D51-5A10-4D5B-A114-BE0D5B117A3B}" type="datetimeFigureOut">
              <a:rPr lang="en-US"/>
              <a:pPr>
                <a:defRPr/>
              </a:pPr>
              <a:t>9/30/2010</a:t>
            </a:fld>
            <a:endParaRPr lang="en-US"/>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pPr>
              <a:defRPr/>
            </a:pPr>
            <a:fld id="{441C0024-8AE0-4B08-8D8C-B1657D17377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lvl1pPr>
          </a:lstStyle>
          <a:p>
            <a:pPr>
              <a:defRPr/>
            </a:pPr>
            <a:fld id="{B5E07250-A3B5-472C-820C-E82ECBE244F6}" type="datetimeFigureOut">
              <a:rPr lang="en-US"/>
              <a:pPr>
                <a:defRPr/>
              </a:pPr>
              <a:t>9/30/2010</a:t>
            </a:fld>
            <a:endParaRPr lang="en-US"/>
          </a:p>
        </p:txBody>
      </p:sp>
      <p:sp>
        <p:nvSpPr>
          <p:cNvPr id="3" name="Footer Placeholder 9"/>
          <p:cNvSpPr>
            <a:spLocks noGrp="1"/>
          </p:cNvSpPr>
          <p:nvPr>
            <p:ph type="ftr" sz="quarter" idx="11"/>
          </p:nvPr>
        </p:nvSpPr>
        <p:spPr/>
        <p:txBody>
          <a:bodyPr/>
          <a:lstStyle>
            <a:lvl1pPr>
              <a:defRPr/>
            </a:lvl1pPr>
          </a:lstStyle>
          <a:p>
            <a:pPr>
              <a:defRPr/>
            </a:pPr>
            <a:endParaRPr lang="en-US"/>
          </a:p>
        </p:txBody>
      </p:sp>
      <p:sp>
        <p:nvSpPr>
          <p:cNvPr id="4" name="Slide Number Placeholder 21"/>
          <p:cNvSpPr>
            <a:spLocks noGrp="1"/>
          </p:cNvSpPr>
          <p:nvPr>
            <p:ph type="sldNum" sz="quarter" idx="12"/>
          </p:nvPr>
        </p:nvSpPr>
        <p:spPr/>
        <p:txBody>
          <a:bodyPr/>
          <a:lstStyle>
            <a:lvl1pPr>
              <a:defRPr/>
            </a:lvl1pPr>
          </a:lstStyle>
          <a:p>
            <a:pPr>
              <a:defRPr/>
            </a:pPr>
            <a:fld id="{E3974B46-250C-4196-B2E9-237243F043B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5" name="Date Placeholder 23"/>
          <p:cNvSpPr>
            <a:spLocks noGrp="1"/>
          </p:cNvSpPr>
          <p:nvPr>
            <p:ph type="dt" sz="half" idx="10"/>
          </p:nvPr>
        </p:nvSpPr>
        <p:spPr/>
        <p:txBody>
          <a:bodyPr/>
          <a:lstStyle>
            <a:lvl1pPr>
              <a:defRPr/>
            </a:lvl1pPr>
          </a:lstStyle>
          <a:p>
            <a:pPr>
              <a:defRPr/>
            </a:pPr>
            <a:fld id="{70971882-AA2C-41A6-8F9D-CEA7D6476AEC}" type="datetimeFigureOut">
              <a:rPr lang="en-US"/>
              <a:pPr>
                <a:defRPr/>
              </a:pPr>
              <a:t>9/30/2010</a:t>
            </a:fld>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088A07A0-9C97-4789-816C-A707CB9884A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23"/>
          <p:cNvSpPr>
            <a:spLocks noGrp="1"/>
          </p:cNvSpPr>
          <p:nvPr>
            <p:ph type="dt" sz="half" idx="10"/>
          </p:nvPr>
        </p:nvSpPr>
        <p:spPr/>
        <p:txBody>
          <a:bodyPr/>
          <a:lstStyle>
            <a:lvl1pPr>
              <a:defRPr/>
            </a:lvl1pPr>
          </a:lstStyle>
          <a:p>
            <a:pPr>
              <a:defRPr/>
            </a:pPr>
            <a:fld id="{46E7E465-023A-457D-9905-37AF410C7DC7}" type="datetimeFigureOut">
              <a:rPr lang="en-US"/>
              <a:pPr>
                <a:defRPr/>
              </a:pPr>
              <a:t>9/30/2010</a:t>
            </a:fld>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79AABC05-0753-406D-A209-423990626C2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09D32128-B4AD-4A4E-B58E-7E3275952C6E}" type="datetimeFigureOut">
              <a:rPr lang="en-US"/>
              <a:pPr>
                <a:defRPr/>
              </a:pPr>
              <a:t>9/30/2010</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F495EBDF-F527-404F-A156-FDCF9A12A73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C0DFE1CB-33CE-4F93-8B18-DE9490F92629}" type="datetimeFigureOut">
              <a:rPr lang="en-US"/>
              <a:pPr>
                <a:defRPr/>
              </a:pPr>
              <a:t>9/30/2010</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37C84864-179C-4FA8-AF0C-42095438119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ext Placeholder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fld id="{61118FA6-B5CC-47A7-9C9C-7C2C27E99AB5}" type="datetimeFigureOut">
              <a:rPr lang="en-US"/>
              <a:pPr>
                <a:defRPr/>
              </a:pPr>
              <a:t>9/30/2010</a:t>
            </a:fld>
            <a:endParaRPr lang="en-US"/>
          </a:p>
        </p:txBody>
      </p:sp>
      <p:sp>
        <p:nvSpPr>
          <p:cNvPr id="10" name="Footer Placeholder 9"/>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endParaRPr lang="en-US"/>
          </a:p>
        </p:txBody>
      </p:sp>
      <p:sp>
        <p:nvSpPr>
          <p:cNvPr id="22" name="Slide Number Placeholder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600" baseline="0">
                <a:solidFill>
                  <a:schemeClr val="tx2"/>
                </a:solidFill>
                <a:latin typeface="+mn-lt"/>
                <a:cs typeface="+mn-cs"/>
              </a:defRPr>
            </a:lvl1pPr>
          </a:lstStyle>
          <a:p>
            <a:pPr>
              <a:defRPr/>
            </a:pPr>
            <a:fld id="{B334B55C-D900-4B36-8FA0-E67C51381C48}" type="slidenum">
              <a:rPr lang="en-US"/>
              <a:pPr>
                <a:defRPr/>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smtClean="0"/>
              <a:t>Click to edit Master title style</a:t>
            </a:r>
            <a:endParaRPr lang="en-US"/>
          </a:p>
        </p:txBody>
      </p:sp>
    </p:spTree>
  </p:cSld>
  <p:clrMap bg1="dk1" tx1="lt1" bg2="dk2" tx2="lt2" accent1="accent1" accent2="accent2" accent3="accent3" accent4="accent4" accent5="accent5" accent6="accent6" hlink="hlink" folHlink="folHlink"/>
  <p:sldLayoutIdLst>
    <p:sldLayoutId id="2147483945"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Lst>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915744"/>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784737"/>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915744"/>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915744"/>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genomics.senescence.info/species/browser.php?type=4&amp;name=Bovidae" TargetMode="External"/><Relationship Id="rId3" Type="http://schemas.openxmlformats.org/officeDocument/2006/relationships/hyperlink" Target="http://genomics.senescence.info/species/browser.php?type=0&amp;name=Animalia" TargetMode="External"/><Relationship Id="rId7" Type="http://schemas.openxmlformats.org/officeDocument/2006/relationships/hyperlink" Target="http://genomics.senescence.info/species/browser.php?type=3&amp;name=Artiodactyl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genomics.senescence.info/species/entry.php?taxon=Mammalia" TargetMode="External"/><Relationship Id="rId5" Type="http://schemas.openxmlformats.org/officeDocument/2006/relationships/hyperlink" Target="http://genomics.senescence.info/species/browser.php?type=2&amp;name=Mammalia" TargetMode="External"/><Relationship Id="rId4" Type="http://schemas.openxmlformats.org/officeDocument/2006/relationships/hyperlink" Target="http://genomics.senescence.info/species/browser.php?type=1&amp;name=Chordata" TargetMode="External"/><Relationship Id="rId9" Type="http://schemas.openxmlformats.org/officeDocument/2006/relationships/hyperlink" Target="http://genomics.senescence.info/species/browser.php?type=5&amp;name=Bo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www.ctlr.org/Resources/Alcalde/index.html" TargetMode="External"/><Relationship Id="rId3" Type="http://schemas.openxmlformats.org/officeDocument/2006/relationships/hyperlink" Target="http://www.bookrags.com/research/selective-breeding-ansc-04/B" TargetMode="External"/><Relationship Id="rId7" Type="http://schemas.openxmlformats.org/officeDocument/2006/relationships/hyperlink" Target="http://www.itla.net/Longhorn_Information/index.cfm?con=faq"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fairlealonghorns.com/Articles/genetic.html" TargetMode="External"/><Relationship Id="rId5" Type="http://schemas.openxmlformats.org/officeDocument/2006/relationships/hyperlink" Target="http://www.ansi.okstate.edu/breeds/research/marccomp.htm" TargetMode="External"/><Relationship Id="rId4" Type="http://schemas.openxmlformats.org/officeDocument/2006/relationships/hyperlink" Target="http://www.ext.vt.edu/pubs/beef/400-803/400-803.html#L2" TargetMode="External"/><Relationship Id="rId9" Type="http://schemas.openxmlformats.org/officeDocument/2006/relationships/hyperlink" Target="http://www.sciencedirect.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lascauxbulls2.jpg"/>
          <p:cNvPicPr>
            <a:picLocks noChangeAspect="1"/>
          </p:cNvPicPr>
          <p:nvPr/>
        </p:nvPicPr>
        <p:blipFill>
          <a:blip r:embed="rId3" cstate="print"/>
          <a:srcRect/>
          <a:stretch>
            <a:fillRect/>
          </a:stretch>
        </p:blipFill>
        <p:spPr bwMode="auto">
          <a:xfrm>
            <a:off x="800100" y="457200"/>
            <a:ext cx="7543800" cy="6096000"/>
          </a:xfrm>
          <a:prstGeom prst="rect">
            <a:avLst/>
          </a:prstGeom>
          <a:noFill/>
          <a:ln w="9525">
            <a:noFill/>
            <a:miter lim="800000"/>
            <a:headEnd/>
            <a:tailEnd/>
          </a:ln>
        </p:spPr>
      </p:pic>
      <p:sp>
        <p:nvSpPr>
          <p:cNvPr id="3" name="Subtitle 2"/>
          <p:cNvSpPr>
            <a:spLocks noGrp="1"/>
          </p:cNvSpPr>
          <p:nvPr>
            <p:ph type="subTitle" idx="1"/>
          </p:nvPr>
        </p:nvSpPr>
        <p:spPr>
          <a:xfrm>
            <a:off x="1143000" y="4800600"/>
            <a:ext cx="7010400" cy="1676400"/>
          </a:xfrm>
        </p:spPr>
        <p:txBody>
          <a:bodyPr/>
          <a:lstStyle/>
          <a:p>
            <a:pPr algn="l" eaLnBrk="1" fontAlgn="auto" hangingPunct="1">
              <a:spcAft>
                <a:spcPts val="0"/>
              </a:spcAft>
              <a:defRPr/>
            </a:pPr>
            <a:r>
              <a:rPr lang="en-US" sz="2400" dirty="0" smtClean="0">
                <a:solidFill>
                  <a:schemeClr val="tx1"/>
                </a:solidFill>
              </a:rPr>
              <a:t>Comparing bovine phenotypes developed through selective breeding with bovine adaptation and development through natural selection.</a:t>
            </a:r>
            <a:endParaRPr lang="en-US" sz="2400" dirty="0">
              <a:solidFill>
                <a:schemeClr val="tx1"/>
              </a:solidFill>
            </a:endParaRPr>
          </a:p>
        </p:txBody>
      </p:sp>
      <p:sp>
        <p:nvSpPr>
          <p:cNvPr id="2" name="Title 1"/>
          <p:cNvSpPr>
            <a:spLocks noGrp="1"/>
          </p:cNvSpPr>
          <p:nvPr>
            <p:ph type="ctrTitle"/>
          </p:nvPr>
        </p:nvSpPr>
        <p:spPr>
          <a:xfrm>
            <a:off x="990600" y="2819400"/>
            <a:ext cx="7239000" cy="1828800"/>
          </a:xfrm>
        </p:spPr>
        <p:txBody>
          <a:bodyPr/>
          <a:lstStyle/>
          <a:p>
            <a:pPr eaLnBrk="1" fontAlgn="auto" hangingPunct="1">
              <a:spcAft>
                <a:spcPts val="0"/>
              </a:spcAft>
              <a:defRPr/>
            </a:pPr>
            <a:r>
              <a:rPr sz="7200" dirty="0" err="1" smtClean="0"/>
              <a:t>Bos</a:t>
            </a:r>
            <a:r>
              <a:rPr sz="7200" dirty="0" smtClean="0"/>
              <a:t> Taurus</a:t>
            </a:r>
            <a:r>
              <a:rPr sz="9600" dirty="0" smtClean="0"/>
              <a:t/>
            </a:r>
            <a:br>
              <a:rPr sz="9600" dirty="0" smtClean="0"/>
            </a:br>
            <a:r>
              <a:rPr lang="en-US" sz="3200" dirty="0" smtClean="0"/>
              <a:t>Natural Selection vs. Selective Breeding</a:t>
            </a:r>
            <a:endParaRPr sz="3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1"/>
          <p:cNvSpPr>
            <a:spLocks noGrp="1"/>
          </p:cNvSpPr>
          <p:nvPr>
            <p:ph idx="1"/>
          </p:nvPr>
        </p:nvSpPr>
        <p:spPr>
          <a:xfrm>
            <a:off x="381000" y="914400"/>
            <a:ext cx="8229600" cy="5638800"/>
          </a:xfrm>
        </p:spPr>
        <p:txBody>
          <a:bodyPr/>
          <a:lstStyle/>
          <a:p>
            <a:pPr eaLnBrk="1" hangingPunct="1"/>
            <a:r>
              <a:rPr lang="en-US" sz="2000" dirty="0" smtClean="0">
                <a:solidFill>
                  <a:srgbClr val="C00000"/>
                </a:solidFill>
              </a:rPr>
              <a:t>Breed</a:t>
            </a:r>
            <a:r>
              <a:rPr lang="en-US" sz="2000" dirty="0" smtClean="0"/>
              <a:t> - a relatively homogenous group of animals within a species, developed and maintained by humans</a:t>
            </a:r>
          </a:p>
          <a:p>
            <a:pPr eaLnBrk="1" hangingPunct="1"/>
            <a:r>
              <a:rPr lang="en-US" sz="2000" dirty="0" smtClean="0">
                <a:solidFill>
                  <a:srgbClr val="C00000"/>
                </a:solidFill>
              </a:rPr>
              <a:t>Domestication</a:t>
            </a:r>
            <a:r>
              <a:rPr lang="en-US" sz="2000" dirty="0" smtClean="0"/>
              <a:t> – to tame a species by generations of breeding, to live in close association with human beings as a pet or work animal and usually creating a dependency so that the animal loses its ability to live in the wild</a:t>
            </a:r>
          </a:p>
          <a:p>
            <a:pPr eaLnBrk="1" hangingPunct="1"/>
            <a:r>
              <a:rPr lang="en-US" sz="2000" dirty="0" smtClean="0">
                <a:solidFill>
                  <a:srgbClr val="C00000"/>
                </a:solidFill>
              </a:rPr>
              <a:t>Feral </a:t>
            </a:r>
            <a:r>
              <a:rPr lang="en-US" sz="2000" dirty="0" smtClean="0"/>
              <a:t>– a wild animal or one that has reverted to the wild state from domestication</a:t>
            </a:r>
          </a:p>
          <a:p>
            <a:pPr eaLnBrk="1" hangingPunct="1"/>
            <a:r>
              <a:rPr lang="en-US" sz="2000" dirty="0" smtClean="0">
                <a:solidFill>
                  <a:srgbClr val="C00000"/>
                </a:solidFill>
              </a:rPr>
              <a:t>Selective breeding </a:t>
            </a:r>
            <a:r>
              <a:rPr lang="en-US" sz="2000" dirty="0" smtClean="0"/>
              <a:t>– the process of breeding  animals for particular genetic traits. </a:t>
            </a:r>
          </a:p>
          <a:p>
            <a:pPr eaLnBrk="1" hangingPunct="1"/>
            <a:r>
              <a:rPr lang="en-US" sz="2000" dirty="0" smtClean="0">
                <a:solidFill>
                  <a:srgbClr val="C00000"/>
                </a:solidFill>
              </a:rPr>
              <a:t>Natural Selection </a:t>
            </a:r>
            <a:r>
              <a:rPr lang="en-US" sz="2000" dirty="0" smtClean="0"/>
              <a:t>- the process where heritable traits that make it more likely for an organism to survive and successfully reproduce in  a specific environment develop.</a:t>
            </a:r>
          </a:p>
          <a:p>
            <a:pPr eaLnBrk="1" hangingPunct="1"/>
            <a:r>
              <a:rPr lang="en-US" sz="2000" dirty="0" smtClean="0">
                <a:solidFill>
                  <a:srgbClr val="C00000"/>
                </a:solidFill>
              </a:rPr>
              <a:t>Grazing</a:t>
            </a:r>
            <a:r>
              <a:rPr lang="en-US" sz="2000" dirty="0" smtClean="0"/>
              <a:t>  - feeding on low vegetation such as grasses</a:t>
            </a:r>
          </a:p>
          <a:p>
            <a:pPr eaLnBrk="1" hangingPunct="1"/>
            <a:r>
              <a:rPr lang="en-US" sz="2000" dirty="0" smtClean="0">
                <a:solidFill>
                  <a:srgbClr val="C00000"/>
                </a:solidFill>
              </a:rPr>
              <a:t>Browsing</a:t>
            </a:r>
            <a:r>
              <a:rPr lang="en-US" sz="2000" dirty="0" smtClean="0"/>
              <a:t> – feeding on high vegetation such as shrubs fruits and leaves</a:t>
            </a:r>
          </a:p>
          <a:p>
            <a:pPr eaLnBrk="1" hangingPunct="1"/>
            <a:r>
              <a:rPr lang="en-US" sz="2000" dirty="0" smtClean="0">
                <a:solidFill>
                  <a:srgbClr val="C00000"/>
                </a:solidFill>
              </a:rPr>
              <a:t>Polled</a:t>
            </a:r>
            <a:r>
              <a:rPr lang="en-US" sz="2000" dirty="0" smtClean="0"/>
              <a:t> – Lacking horns</a:t>
            </a:r>
          </a:p>
          <a:p>
            <a:pPr eaLnBrk="1" hangingPunct="1">
              <a:buFont typeface="Wingdings 2" pitchFamily="18" charset="2"/>
              <a:buNone/>
            </a:pPr>
            <a:endParaRPr lang="en-US" sz="1600" dirty="0" smtClean="0"/>
          </a:p>
          <a:p>
            <a:pPr eaLnBrk="1" hangingPunct="1"/>
            <a:endParaRPr lang="en-US" sz="1600" dirty="0" smtClean="0"/>
          </a:p>
          <a:p>
            <a:pPr eaLnBrk="1" hangingPunct="1"/>
            <a:endParaRPr lang="en-US" sz="2000" dirty="0" smtClean="0"/>
          </a:p>
        </p:txBody>
      </p:sp>
      <p:sp>
        <p:nvSpPr>
          <p:cNvPr id="3" name="Title 2"/>
          <p:cNvSpPr>
            <a:spLocks noGrp="1"/>
          </p:cNvSpPr>
          <p:nvPr>
            <p:ph type="title"/>
          </p:nvPr>
        </p:nvSpPr>
        <p:spPr>
          <a:xfrm>
            <a:off x="457200" y="152400"/>
            <a:ext cx="8229600" cy="838200"/>
          </a:xfrm>
        </p:spPr>
        <p:txBody>
          <a:bodyPr/>
          <a:lstStyle/>
          <a:p>
            <a:pPr algn="ctr">
              <a:defRPr/>
            </a:pPr>
            <a:r>
              <a:rPr smtClean="0"/>
              <a:t>Vocabulary</a:t>
            </a:r>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1"/>
          <p:cNvSpPr>
            <a:spLocks noGrp="1"/>
          </p:cNvSpPr>
          <p:nvPr>
            <p:ph idx="1"/>
          </p:nvPr>
        </p:nvSpPr>
        <p:spPr/>
        <p:txBody>
          <a:bodyPr/>
          <a:lstStyle/>
          <a:p>
            <a:pPr eaLnBrk="1" hangingPunct="1"/>
            <a:r>
              <a:rPr lang="en-US" b="1" smtClean="0"/>
              <a:t>Kingdom</a:t>
            </a:r>
            <a:r>
              <a:rPr lang="en-US" smtClean="0"/>
              <a:t>: </a:t>
            </a:r>
            <a:r>
              <a:rPr lang="en-US" smtClean="0">
                <a:hlinkClick r:id="rId3"/>
              </a:rPr>
              <a:t>Animalia</a:t>
            </a:r>
            <a:endParaRPr lang="en-US" smtClean="0"/>
          </a:p>
          <a:p>
            <a:pPr eaLnBrk="1" hangingPunct="1"/>
            <a:r>
              <a:rPr lang="en-US" smtClean="0"/>
              <a:t>    </a:t>
            </a:r>
            <a:r>
              <a:rPr lang="en-US" b="1" smtClean="0"/>
              <a:t>Phylum</a:t>
            </a:r>
            <a:r>
              <a:rPr lang="en-US" smtClean="0"/>
              <a:t>: </a:t>
            </a:r>
            <a:r>
              <a:rPr lang="en-US" smtClean="0">
                <a:hlinkClick r:id="rId4"/>
              </a:rPr>
              <a:t>Chordata</a:t>
            </a:r>
            <a:endParaRPr lang="en-US" smtClean="0"/>
          </a:p>
          <a:p>
            <a:pPr eaLnBrk="1" hangingPunct="1"/>
            <a:r>
              <a:rPr lang="en-US" smtClean="0"/>
              <a:t>        </a:t>
            </a:r>
            <a:r>
              <a:rPr lang="en-US" b="1" smtClean="0"/>
              <a:t>Class</a:t>
            </a:r>
            <a:r>
              <a:rPr lang="en-US" smtClean="0"/>
              <a:t>: </a:t>
            </a:r>
            <a:r>
              <a:rPr lang="en-US" smtClean="0">
                <a:hlinkClick r:id="rId5"/>
              </a:rPr>
              <a:t>Mammalia</a:t>
            </a:r>
            <a:r>
              <a:rPr lang="en-US" smtClean="0"/>
              <a:t> (</a:t>
            </a:r>
            <a:r>
              <a:rPr lang="en-US" smtClean="0">
                <a:hlinkClick r:id="rId6"/>
              </a:rPr>
              <a:t>Taxon entry</a:t>
            </a:r>
            <a:r>
              <a:rPr lang="en-US" smtClean="0"/>
              <a:t>)</a:t>
            </a:r>
          </a:p>
          <a:p>
            <a:pPr eaLnBrk="1" hangingPunct="1"/>
            <a:r>
              <a:rPr lang="en-US" smtClean="0"/>
              <a:t>            </a:t>
            </a:r>
            <a:r>
              <a:rPr lang="en-US" b="1" smtClean="0"/>
              <a:t>Order</a:t>
            </a:r>
            <a:r>
              <a:rPr lang="en-US" smtClean="0"/>
              <a:t>: </a:t>
            </a:r>
            <a:r>
              <a:rPr lang="en-US" smtClean="0">
                <a:hlinkClick r:id="rId7"/>
              </a:rPr>
              <a:t>Artiodactyla</a:t>
            </a:r>
            <a:endParaRPr lang="en-US" smtClean="0"/>
          </a:p>
          <a:p>
            <a:pPr eaLnBrk="1" hangingPunct="1"/>
            <a:r>
              <a:rPr lang="en-US" smtClean="0"/>
              <a:t>                </a:t>
            </a:r>
            <a:r>
              <a:rPr lang="en-US" b="1" smtClean="0"/>
              <a:t>Family</a:t>
            </a:r>
            <a:r>
              <a:rPr lang="en-US" smtClean="0"/>
              <a:t>: </a:t>
            </a:r>
            <a:r>
              <a:rPr lang="en-US" smtClean="0">
                <a:hlinkClick r:id="rId8"/>
              </a:rPr>
              <a:t>Bovidae</a:t>
            </a:r>
            <a:endParaRPr lang="en-US" smtClean="0"/>
          </a:p>
          <a:p>
            <a:pPr eaLnBrk="1" hangingPunct="1"/>
            <a:r>
              <a:rPr lang="en-US" smtClean="0"/>
              <a:t>                    </a:t>
            </a:r>
            <a:r>
              <a:rPr lang="en-US" b="1" smtClean="0"/>
              <a:t>Genus</a:t>
            </a:r>
            <a:r>
              <a:rPr lang="en-US" smtClean="0"/>
              <a:t>: </a:t>
            </a:r>
            <a:r>
              <a:rPr lang="en-US" smtClean="0">
                <a:hlinkClick r:id="rId9"/>
              </a:rPr>
              <a:t>Bos</a:t>
            </a:r>
            <a:endParaRPr lang="en-US" smtClean="0"/>
          </a:p>
          <a:p>
            <a:pPr eaLnBrk="1" hangingPunct="1"/>
            <a:r>
              <a:rPr lang="en-US" smtClean="0"/>
              <a:t>                         </a:t>
            </a:r>
            <a:r>
              <a:rPr lang="en-US" b="1" smtClean="0"/>
              <a:t>Species</a:t>
            </a:r>
            <a:r>
              <a:rPr lang="en-US" smtClean="0"/>
              <a:t>: </a:t>
            </a:r>
            <a:r>
              <a:rPr lang="en-US" smtClean="0">
                <a:solidFill>
                  <a:srgbClr val="C00000"/>
                </a:solidFill>
              </a:rPr>
              <a:t>Bos Taurus </a:t>
            </a:r>
          </a:p>
          <a:p>
            <a:pPr eaLnBrk="1" hangingPunct="1"/>
            <a:r>
              <a:rPr lang="en-US" smtClean="0"/>
              <a:t>                              </a:t>
            </a:r>
            <a:r>
              <a:rPr lang="en-US" b="1" smtClean="0"/>
              <a:t>Breed</a:t>
            </a:r>
            <a:r>
              <a:rPr lang="en-US" smtClean="0"/>
              <a:t>: </a:t>
            </a:r>
            <a:r>
              <a:rPr lang="en-US" smtClean="0">
                <a:solidFill>
                  <a:srgbClr val="C00000"/>
                </a:solidFill>
              </a:rPr>
              <a:t>Crillo</a:t>
            </a:r>
          </a:p>
          <a:p>
            <a:pPr eaLnBrk="1" hangingPunct="1">
              <a:buFont typeface="Wingdings 2" pitchFamily="18" charset="2"/>
              <a:buNone/>
            </a:pPr>
            <a:r>
              <a:rPr lang="en-US" sz="2400" b="1" smtClean="0"/>
              <a:t>A wide variety of breeds can develop within a species.</a:t>
            </a:r>
          </a:p>
          <a:p>
            <a:pPr eaLnBrk="1" hangingPunct="1">
              <a:buFont typeface="Wingdings 2" pitchFamily="18" charset="2"/>
              <a:buNone/>
            </a:pPr>
            <a:r>
              <a:rPr lang="en-US" smtClean="0"/>
              <a:t/>
            </a:r>
            <a:br>
              <a:rPr lang="en-US" smtClean="0"/>
            </a:br>
            <a:endParaRPr lang="en-US" smtClean="0"/>
          </a:p>
        </p:txBody>
      </p:sp>
      <p:sp>
        <p:nvSpPr>
          <p:cNvPr id="3" name="Title 2"/>
          <p:cNvSpPr>
            <a:spLocks noGrp="1"/>
          </p:cNvSpPr>
          <p:nvPr>
            <p:ph type="title"/>
          </p:nvPr>
        </p:nvSpPr>
        <p:spPr/>
        <p:txBody>
          <a:bodyPr/>
          <a:lstStyle/>
          <a:p>
            <a:pPr algn="ctr" eaLnBrk="1" fontAlgn="auto" hangingPunct="1">
              <a:spcAft>
                <a:spcPts val="0"/>
              </a:spcAft>
              <a:defRPr/>
            </a:pPr>
            <a:r>
              <a:rPr smtClean="0"/>
              <a:t>Classification</a:t>
            </a: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5105400"/>
          </a:xfrm>
        </p:spPr>
        <p:txBody>
          <a:bodyPr>
            <a:normAutofit fontScale="62500" lnSpcReduction="20000"/>
          </a:bodyPr>
          <a:lstStyle/>
          <a:p>
            <a:pPr marL="274320" indent="-274320" eaLnBrk="1" fontAlgn="auto" hangingPunct="1">
              <a:spcAft>
                <a:spcPts val="0"/>
              </a:spcAft>
              <a:buFont typeface="Wingdings 2" pitchFamily="18" charset="2"/>
              <a:buNone/>
              <a:defRPr/>
            </a:pPr>
            <a:r>
              <a:rPr lang="en-US" dirty="0" smtClean="0"/>
              <a:t>The domestication of cattle dates back to 7000 BC. Domestication interferes with the natural selection of a species.  Once domestication occurred humans began to selectively breed cattle to meet specific needs.  Cattle were bred to produce tallow, meat and milk, to create draft animals for work, and fighting bulls for entertainment. </a:t>
            </a:r>
          </a:p>
          <a:p>
            <a:pPr marL="274320" indent="-274320" eaLnBrk="1" fontAlgn="auto" hangingPunct="1">
              <a:spcAft>
                <a:spcPts val="0"/>
              </a:spcAft>
              <a:buFont typeface="Wingdings 2" pitchFamily="18" charset="2"/>
              <a:buNone/>
              <a:defRPr/>
            </a:pPr>
            <a:endParaRPr lang="en-US" dirty="0" smtClean="0"/>
          </a:p>
          <a:p>
            <a:pPr marL="274320" indent="-274320" eaLnBrk="1" fontAlgn="auto" hangingPunct="1">
              <a:spcAft>
                <a:spcPts val="0"/>
              </a:spcAft>
              <a:buFont typeface="Wingdings 2"/>
              <a:buNone/>
              <a:defRPr/>
            </a:pPr>
            <a:r>
              <a:rPr lang="en-US" dirty="0" smtClean="0"/>
              <a:t>In the 16</a:t>
            </a:r>
            <a:r>
              <a:rPr lang="en-US" baseline="30000" dirty="0" smtClean="0"/>
              <a:t>th</a:t>
            </a:r>
            <a:r>
              <a:rPr lang="en-US" dirty="0" smtClean="0"/>
              <a:t> century conquistadors exploring the Americas brought the Spanish breed of Crillo cattle to the New World.  Many of these cattle escaped, became feral and returned to the process of natural selection.  As a result of this process we can compare selective breeding with natural selection in cattle. Crillo Cattle in North America escaped into diverse ecosystems within three geographical areas including chaparral desert, coastal temperate forest  and grassland biomes.  This allows us to study the effect each ecosystem had on the natural selection of the Crillo cattle breed.  And the development of three new breeds of cattle;  Longhorn, Chinampo and Cracker cattle.</a:t>
            </a:r>
          </a:p>
          <a:p>
            <a:pPr marL="274320" indent="-274320" algn="ctr" eaLnBrk="1" fontAlgn="auto" hangingPunct="1">
              <a:spcAft>
                <a:spcPts val="0"/>
              </a:spcAft>
              <a:buFont typeface="Wingdings 2"/>
              <a:buNone/>
              <a:defRPr/>
            </a:pPr>
            <a:endParaRPr lang="en-US" dirty="0" smtClean="0"/>
          </a:p>
          <a:p>
            <a:pPr marL="274320" indent="-274320" eaLnBrk="1" fontAlgn="auto" hangingPunct="1">
              <a:spcAft>
                <a:spcPts val="0"/>
              </a:spcAft>
              <a:buFont typeface="Wingdings 2" pitchFamily="18" charset="2"/>
              <a:buNone/>
              <a:defRPr/>
            </a:pPr>
            <a:r>
              <a:rPr lang="en-US" dirty="0" smtClean="0"/>
              <a:t>“Texas Longhorns are noted for being remarkably free of genetic defects that plague some other breeds of cattle. This is largely a result of the natural selection against deleterious (harmful) traits that occurred when Texas Longhorns lived wild on the open range. Most other breeds of cattle have undergone intensive artificial selection and inbreeding, as breeders have developed breeds to express certain traits in a uniform manner. One of the easiest ways to accomplish this goal is to use the bulls that express the desired trait to breed many cows, and then cross the progeny until the trait becomes fixed or uniform. Breeding closely related animals thus reduces genetic variation. This process is known as inbreeding. “Dr. David </a:t>
            </a:r>
            <a:r>
              <a:rPr lang="en-US" dirty="0" err="1" smtClean="0"/>
              <a:t>Hillis</a:t>
            </a:r>
            <a:r>
              <a:rPr lang="en-US" dirty="0" smtClean="0"/>
              <a:t>, University of Texas, Genetics, Double Helix Ranch  </a:t>
            </a:r>
          </a:p>
          <a:p>
            <a:pPr marL="274320" indent="-274320" eaLnBrk="1" fontAlgn="auto" hangingPunct="1">
              <a:spcAft>
                <a:spcPts val="0"/>
              </a:spcAft>
              <a:buFont typeface="Wingdings 2"/>
              <a:buNone/>
              <a:defRPr/>
            </a:pPr>
            <a:endParaRPr lang="en-US" dirty="0" smtClean="0"/>
          </a:p>
          <a:p>
            <a:pPr marL="274320" indent="-274320" eaLnBrk="1" fontAlgn="auto" hangingPunct="1">
              <a:spcAft>
                <a:spcPts val="0"/>
              </a:spcAft>
              <a:buFont typeface="Wingdings 2"/>
              <a:buNone/>
              <a:defRPr/>
            </a:pPr>
            <a:endParaRPr lang="en-US" dirty="0"/>
          </a:p>
        </p:txBody>
      </p:sp>
      <p:sp>
        <p:nvSpPr>
          <p:cNvPr id="3" name="Title 2"/>
          <p:cNvSpPr>
            <a:spLocks noGrp="1"/>
          </p:cNvSpPr>
          <p:nvPr>
            <p:ph type="title"/>
          </p:nvPr>
        </p:nvSpPr>
        <p:spPr/>
        <p:txBody>
          <a:bodyPr/>
          <a:lstStyle/>
          <a:p>
            <a:pPr algn="ctr" eaLnBrk="1" fontAlgn="auto" hangingPunct="1">
              <a:spcAft>
                <a:spcPts val="0"/>
              </a:spcAft>
              <a:defRPr/>
            </a:pPr>
            <a:r>
              <a:rPr smtClean="0"/>
              <a:t>Man Made vs Natural Selection</a:t>
            </a: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685800"/>
          </a:xfrm>
        </p:spPr>
        <p:txBody>
          <a:bodyPr/>
          <a:lstStyle/>
          <a:p>
            <a:pPr algn="ctr">
              <a:defRPr/>
            </a:pPr>
            <a:r>
              <a:rPr sz="3200" smtClean="0"/>
              <a:t>Comparing  Phenotypes</a:t>
            </a:r>
            <a:endParaRPr sz="3200"/>
          </a:p>
        </p:txBody>
      </p:sp>
      <p:sp>
        <p:nvSpPr>
          <p:cNvPr id="8195" name="TextBox 8"/>
          <p:cNvSpPr txBox="1">
            <a:spLocks noChangeArrowheads="1"/>
          </p:cNvSpPr>
          <p:nvPr/>
        </p:nvSpPr>
        <p:spPr bwMode="auto">
          <a:xfrm>
            <a:off x="609600" y="4191000"/>
            <a:ext cx="8001000" cy="2308225"/>
          </a:xfrm>
          <a:prstGeom prst="rect">
            <a:avLst/>
          </a:prstGeom>
          <a:noFill/>
          <a:ln w="9525">
            <a:noFill/>
            <a:miter lim="800000"/>
            <a:headEnd/>
            <a:tailEnd/>
          </a:ln>
        </p:spPr>
        <p:txBody>
          <a:bodyPr>
            <a:spAutoFit/>
          </a:bodyPr>
          <a:lstStyle/>
          <a:p>
            <a:r>
              <a:rPr lang="en-US"/>
              <a:t>Many traits that were naturally selected to allow the longhorn to adapt and survive on the Texas plains are apparent in the phenotype. </a:t>
            </a:r>
          </a:p>
          <a:p>
            <a:r>
              <a:rPr lang="en-US"/>
              <a:t>The Hereford was selectively breed for traits that make it both more profitable (tallow and beef) and easier for the rancher  to raise.  </a:t>
            </a:r>
          </a:p>
          <a:p>
            <a:endParaRPr lang="en-US"/>
          </a:p>
          <a:p>
            <a:r>
              <a:rPr lang="en-US"/>
              <a:t>Compare the cows above.  Look at their tails, legs, polls (horns), hind quarters, brisket (chest) and body. How are they different ?  What other differences do you observe?</a:t>
            </a:r>
          </a:p>
        </p:txBody>
      </p:sp>
      <p:pic>
        <p:nvPicPr>
          <p:cNvPr id="8196" name="Content Placeholder 6" descr="cowcompare.GIF"/>
          <p:cNvPicPr>
            <a:picLocks noGrp="1" noChangeAspect="1"/>
          </p:cNvPicPr>
          <p:nvPr>
            <p:ph idx="1"/>
          </p:nvPr>
        </p:nvPicPr>
        <p:blipFill>
          <a:blip r:embed="rId2" cstate="print"/>
          <a:srcRect/>
          <a:stretch>
            <a:fillRect/>
          </a:stretch>
        </p:blipFill>
        <p:spPr>
          <a:xfrm>
            <a:off x="457200" y="914400"/>
            <a:ext cx="8229600" cy="3292475"/>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1"/>
          <p:cNvSpPr>
            <a:spLocks noGrp="1"/>
          </p:cNvSpPr>
          <p:nvPr>
            <p:ph idx="1"/>
          </p:nvPr>
        </p:nvSpPr>
        <p:spPr>
          <a:xfrm>
            <a:off x="457200" y="990600"/>
            <a:ext cx="8229600" cy="5638800"/>
          </a:xfrm>
        </p:spPr>
        <p:txBody>
          <a:bodyPr/>
          <a:lstStyle/>
          <a:p>
            <a:pPr eaLnBrk="1" hangingPunct="1">
              <a:buFont typeface="Wingdings 2" pitchFamily="18" charset="2"/>
              <a:buNone/>
            </a:pPr>
            <a:r>
              <a:rPr lang="en-US" sz="1200" dirty="0" smtClean="0"/>
              <a:t>               				</a:t>
            </a:r>
            <a:r>
              <a:rPr lang="en-US" sz="1400" dirty="0" smtClean="0"/>
              <a:t>Selective Breeding</a:t>
            </a:r>
            <a:r>
              <a:rPr lang="en-US" sz="1200" dirty="0" smtClean="0"/>
              <a:t>	</a:t>
            </a:r>
            <a:r>
              <a:rPr lang="en-US" sz="1400" dirty="0" smtClean="0"/>
              <a:t>Natural Selection    </a:t>
            </a:r>
            <a:r>
              <a:rPr lang="en-US" sz="1200" dirty="0" smtClean="0"/>
              <a:t>	    </a:t>
            </a:r>
            <a:r>
              <a:rPr lang="en-US" sz="1400" u="sng" dirty="0" smtClean="0"/>
              <a:t>				Hereford (Polled) 	 Texas Longhorn</a:t>
            </a:r>
          </a:p>
          <a:p>
            <a:pPr eaLnBrk="1" hangingPunct="1"/>
            <a:r>
              <a:rPr lang="en-US" sz="1400" dirty="0" smtClean="0"/>
              <a:t>Susceptible  to </a:t>
            </a:r>
          </a:p>
          <a:p>
            <a:pPr eaLnBrk="1" hangingPunct="1">
              <a:buFont typeface="Wingdings 2" pitchFamily="18" charset="2"/>
              <a:buNone/>
            </a:pPr>
            <a:r>
              <a:rPr lang="en-US" sz="1400" dirty="0" smtClean="0"/>
              <a:t>	diseases such as 	        	   	 Susceptible	Resistant</a:t>
            </a:r>
          </a:p>
          <a:p>
            <a:pPr eaLnBrk="1" hangingPunct="1">
              <a:buFont typeface="Wingdings 2" pitchFamily="18" charset="2"/>
              <a:buNone/>
            </a:pPr>
            <a:r>
              <a:rPr lang="en-US" sz="1400" dirty="0" smtClean="0"/>
              <a:t>     tick fever  and pink eye        </a:t>
            </a:r>
          </a:p>
          <a:p>
            <a:pPr eaLnBrk="1" hangingPunct="1"/>
            <a:r>
              <a:rPr lang="en-US" sz="1400" dirty="0" smtClean="0"/>
              <a:t>Years of fertility	          		10.3  years		 17.5  years  </a:t>
            </a:r>
          </a:p>
          <a:p>
            <a:pPr eaLnBrk="1" hangingPunct="1"/>
            <a:r>
              <a:rPr lang="en-US" sz="1400" dirty="0" smtClean="0"/>
              <a:t>Fat thickness  	                  		.62	       	 .37</a:t>
            </a:r>
          </a:p>
          <a:p>
            <a:pPr eaLnBrk="1" hangingPunct="1"/>
            <a:r>
              <a:rPr lang="en-US" sz="1400" dirty="0" smtClean="0"/>
              <a:t>Foraging Habits			Grazing		</a:t>
            </a:r>
            <a:r>
              <a:rPr lang="en-US" sz="1400" dirty="0" err="1" smtClean="0"/>
              <a:t>Grazing</a:t>
            </a:r>
            <a:r>
              <a:rPr lang="en-US" sz="1400" dirty="0" smtClean="0"/>
              <a:t> and Browsing</a:t>
            </a:r>
          </a:p>
          <a:p>
            <a:pPr eaLnBrk="1" hangingPunct="1"/>
            <a:r>
              <a:rPr lang="en-US" sz="1400" dirty="0" smtClean="0"/>
              <a:t>Diet		                         	grass		 brush and grass</a:t>
            </a:r>
          </a:p>
          <a:p>
            <a:pPr eaLnBrk="1" hangingPunct="1"/>
            <a:r>
              <a:rPr lang="en-US" sz="1400" dirty="0" smtClean="0"/>
              <a:t>Polled		             		Yes		no	      </a:t>
            </a:r>
          </a:p>
          <a:p>
            <a:pPr eaLnBrk="1" hangingPunct="1"/>
            <a:r>
              <a:rPr lang="en-US" sz="1400" dirty="0" smtClean="0"/>
              <a:t>Color				White face, legs	varied;  including all </a:t>
            </a:r>
          </a:p>
          <a:p>
            <a:pPr eaLnBrk="1" hangingPunct="1">
              <a:buFont typeface="Wingdings 2" pitchFamily="18" charset="2"/>
              <a:buNone/>
            </a:pPr>
            <a:r>
              <a:rPr lang="en-US" sz="1400" dirty="0" smtClean="0"/>
              <a:t>					 and under belly 	possible cattle markings</a:t>
            </a:r>
          </a:p>
          <a:p>
            <a:pPr eaLnBrk="1" hangingPunct="1">
              <a:buFont typeface="Wingdings 2" pitchFamily="18" charset="2"/>
              <a:buNone/>
            </a:pPr>
            <a:r>
              <a:rPr lang="en-US" sz="1400" dirty="0" smtClean="0"/>
              <a:t>					red bodies	 	and colors</a:t>
            </a:r>
          </a:p>
          <a:p>
            <a:pPr eaLnBrk="1" hangingPunct="1">
              <a:buFont typeface="Wingdings 2" pitchFamily="18" charset="2"/>
              <a:buNone/>
            </a:pPr>
            <a:r>
              <a:rPr lang="en-US" sz="800" dirty="0" smtClean="0"/>
              <a:t>It is doubtful if the red, black, or white colors were found among the ancestral aurochs (the ancestors of modern European cattle), at least in high frequency. These color patterns were selected by humans early during the domestication of cattle, as a way to ensure breed purity and because humans liked the diversity.</a:t>
            </a:r>
          </a:p>
          <a:p>
            <a:pPr eaLnBrk="1" hangingPunct="1"/>
            <a:r>
              <a:rPr lang="en-US" sz="1400" dirty="0" smtClean="0"/>
              <a:t>Heifer calving mortality rate                      	 5.9		          .58</a:t>
            </a:r>
          </a:p>
          <a:p>
            <a:pPr eaLnBrk="1" hangingPunct="1"/>
            <a:r>
              <a:rPr lang="en-US" sz="1400" dirty="0" smtClean="0"/>
              <a:t>Cow Weight			1540		800 – 900 lbs</a:t>
            </a:r>
          </a:p>
          <a:p>
            <a:pPr eaLnBrk="1" hangingPunct="1"/>
            <a:r>
              <a:rPr lang="en-US" sz="1400" dirty="0" smtClean="0"/>
              <a:t>Bull Weight			2200 lbs		1200 – 1400 lbs</a:t>
            </a:r>
          </a:p>
          <a:p>
            <a:pPr eaLnBrk="1" hangingPunct="1"/>
            <a:r>
              <a:rPr lang="en-US" sz="1400" dirty="0" smtClean="0"/>
              <a:t>Calf weight at birth	          		80.4 lbs		 42 lbs.</a:t>
            </a:r>
          </a:p>
          <a:p>
            <a:pPr algn="ctr" eaLnBrk="1" hangingPunct="1">
              <a:buFont typeface="Wingdings 2" pitchFamily="18" charset="2"/>
              <a:buNone/>
            </a:pPr>
            <a:r>
              <a:rPr lang="en-US" sz="1800" dirty="0" smtClean="0"/>
              <a:t>How might the  traits of the Longhorn improve its ability to survive?</a:t>
            </a:r>
          </a:p>
          <a:p>
            <a:pPr eaLnBrk="1" hangingPunct="1">
              <a:buFont typeface="Wingdings 2" pitchFamily="18" charset="2"/>
              <a:buNone/>
            </a:pPr>
            <a:endParaRPr lang="en-US" sz="1200" dirty="0" smtClean="0"/>
          </a:p>
          <a:p>
            <a:pPr lvl="1" eaLnBrk="1" hangingPunct="1"/>
            <a:endParaRPr lang="en-US" sz="1600" dirty="0" smtClean="0"/>
          </a:p>
        </p:txBody>
      </p:sp>
      <p:sp>
        <p:nvSpPr>
          <p:cNvPr id="3" name="Title 2"/>
          <p:cNvSpPr>
            <a:spLocks noGrp="1"/>
          </p:cNvSpPr>
          <p:nvPr>
            <p:ph type="title"/>
          </p:nvPr>
        </p:nvSpPr>
        <p:spPr>
          <a:xfrm>
            <a:off x="533400" y="457200"/>
            <a:ext cx="8229600" cy="533400"/>
          </a:xfrm>
        </p:spPr>
        <p:txBody>
          <a:bodyPr>
            <a:noAutofit/>
          </a:bodyPr>
          <a:lstStyle/>
          <a:p>
            <a:pPr algn="ctr" eaLnBrk="1" fontAlgn="auto" hangingPunct="1">
              <a:spcAft>
                <a:spcPts val="0"/>
              </a:spcAft>
              <a:defRPr/>
            </a:pPr>
            <a:r>
              <a:rPr sz="2800" smtClean="0"/>
              <a:t>Comparing Natural Selection with Selective Breeding</a:t>
            </a:r>
            <a:endParaRPr sz="24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000" u="sng" dirty="0" smtClean="0"/>
              <a:t>Middle School Science, Grade</a:t>
            </a:r>
            <a:r>
              <a:rPr lang="en-US" sz="1000" dirty="0" smtClean="0"/>
              <a:t> 7 </a:t>
            </a:r>
            <a:r>
              <a:rPr lang="en-US" sz="1000" u="sng" dirty="0" smtClean="0"/>
              <a:t> </a:t>
            </a:r>
            <a:r>
              <a:rPr lang="en-US" sz="1000" dirty="0" smtClean="0"/>
              <a:t>112.19.b </a:t>
            </a:r>
          </a:p>
          <a:p>
            <a:r>
              <a:rPr lang="en-US" sz="1000" dirty="0" smtClean="0"/>
              <a:t> (11)  Organisms and environments. The student knows that populations and species demonstrate variation and inherit many of their unique traits through gradual processes over many generations. The student is expected to:</a:t>
            </a:r>
          </a:p>
          <a:p>
            <a:r>
              <a:rPr lang="en-US" sz="1000" dirty="0" smtClean="0"/>
              <a:t>(B)  explain variation within a population or species by comparing external features, behaviors, or physiology of organisms that enhance their survival such as migration, hibernation, or storage of food in a bulb; and</a:t>
            </a:r>
          </a:p>
          <a:p>
            <a:r>
              <a:rPr lang="en-US" sz="1000" dirty="0" smtClean="0"/>
              <a:t>(C)  identify some changes in genetic traits that have occurred over several generations through natural selection and selective breeding such as the Galapagos Medium Ground Finch (</a:t>
            </a:r>
            <a:r>
              <a:rPr lang="en-US" sz="1000" i="1" dirty="0" err="1" smtClean="0"/>
              <a:t>Geospiza</a:t>
            </a:r>
            <a:r>
              <a:rPr lang="en-US" sz="1000" i="1" dirty="0" smtClean="0"/>
              <a:t> </a:t>
            </a:r>
            <a:r>
              <a:rPr lang="en-US" sz="1000" i="1" dirty="0" err="1" smtClean="0"/>
              <a:t>fortis</a:t>
            </a:r>
            <a:r>
              <a:rPr lang="en-US" sz="1000" dirty="0" smtClean="0"/>
              <a:t>) or domestic animals.</a:t>
            </a:r>
          </a:p>
          <a:p>
            <a:r>
              <a:rPr lang="en-US" sz="1000" dirty="0" smtClean="0"/>
              <a:t>(14)  Organisms and environments. The student knows that reproduction is a characteristic of living organisms and that the instructions for traits are governed in the genetic material. The student is expected to:</a:t>
            </a:r>
          </a:p>
          <a:p>
            <a:r>
              <a:rPr lang="en-US" sz="1000" dirty="0" smtClean="0"/>
              <a:t>(A)  define heredity as the passage of genetic instructions from one generation to the next generation;</a:t>
            </a:r>
          </a:p>
          <a:p>
            <a:r>
              <a:rPr lang="en-US" sz="1000" u="sng" dirty="0" smtClean="0"/>
              <a:t>High School Biology 112.34. c</a:t>
            </a:r>
            <a:endParaRPr lang="en-US" sz="1000" dirty="0" smtClean="0"/>
          </a:p>
          <a:p>
            <a:r>
              <a:rPr lang="en-US" sz="1000" dirty="0" smtClean="0"/>
              <a:t>(7)Science concepts. The student knows evolutionary theory is a scientific explanation for the unity and diversity of life. The student is expected to:</a:t>
            </a:r>
          </a:p>
          <a:p>
            <a:r>
              <a:rPr lang="en-US" sz="1000" dirty="0" smtClean="0"/>
              <a:t>(C)  analyze and evaluate how natural selection produces change in populations, not individuals;</a:t>
            </a:r>
          </a:p>
          <a:p>
            <a:r>
              <a:rPr lang="en-US" sz="1000" dirty="0" smtClean="0"/>
              <a:t>(D)  analyze and evaluate how the elements of natural selection, including inherited variation, the potential of a population to produce more offspring than can survive, and a finite supply of environmental resources, result in differential reproductive success;</a:t>
            </a:r>
          </a:p>
          <a:p>
            <a:r>
              <a:rPr lang="en-US" sz="1000" dirty="0" smtClean="0"/>
              <a:t>(E)  analyze and evaluate the relationship of natural selection to adaptation and to the development of diversity in and among species;</a:t>
            </a:r>
          </a:p>
          <a:p>
            <a:r>
              <a:rPr lang="en-US" sz="1000" dirty="0" smtClean="0"/>
              <a:t>(8)  Science concepts. The student knows that taxonomy is a branching classification based on the shared characteristics of organisms and can change as new discoveries are made. The student is expected to:</a:t>
            </a:r>
          </a:p>
          <a:p>
            <a:r>
              <a:rPr lang="en-US" sz="1000" dirty="0" smtClean="0"/>
              <a:t>(A)  define taxonomy and recognize the importance of a standardized taxonomic system to the scientific community;</a:t>
            </a:r>
          </a:p>
          <a:p>
            <a:r>
              <a:rPr lang="en-US" sz="1000" dirty="0" smtClean="0"/>
              <a:t>(B)  categorize organisms using a hierarchical classification system based on similarities and differences shared among groups; and</a:t>
            </a:r>
          </a:p>
          <a:p>
            <a:r>
              <a:rPr lang="en-US" sz="1000" dirty="0" smtClean="0"/>
              <a:t>(C)  compare characteristics of taxonomic groups, including </a:t>
            </a:r>
            <a:r>
              <a:rPr lang="en-US" sz="1000" dirty="0" err="1" smtClean="0"/>
              <a:t>archaea</a:t>
            </a:r>
            <a:r>
              <a:rPr lang="en-US" sz="1000" dirty="0" smtClean="0"/>
              <a:t>, bacteria, </a:t>
            </a:r>
            <a:r>
              <a:rPr lang="en-US" sz="1000" dirty="0" err="1" smtClean="0"/>
              <a:t>protists</a:t>
            </a:r>
            <a:r>
              <a:rPr lang="en-US" sz="1000" dirty="0" smtClean="0"/>
              <a:t>, fungi, plants, and animals.</a:t>
            </a:r>
          </a:p>
          <a:p>
            <a:endParaRPr lang="en-US" sz="1000" dirty="0"/>
          </a:p>
        </p:txBody>
      </p:sp>
      <p:sp>
        <p:nvSpPr>
          <p:cNvPr id="3" name="Title 2"/>
          <p:cNvSpPr>
            <a:spLocks noGrp="1"/>
          </p:cNvSpPr>
          <p:nvPr>
            <p:ph type="title"/>
          </p:nvPr>
        </p:nvSpPr>
        <p:spPr/>
        <p:txBody>
          <a:bodyPr/>
          <a:lstStyle/>
          <a:p>
            <a:pPr algn="ctr"/>
            <a:r>
              <a:rPr lang="en-US" dirty="0" smtClean="0"/>
              <a:t>TEKS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p:cNvSpPr>
            <a:spLocks noGrp="1"/>
          </p:cNvSpPr>
          <p:nvPr>
            <p:ph idx="1"/>
          </p:nvPr>
        </p:nvSpPr>
        <p:spPr>
          <a:xfrm>
            <a:off x="609600" y="990600"/>
            <a:ext cx="8077200" cy="5486400"/>
          </a:xfrm>
          <a:solidFill>
            <a:schemeClr val="accent2"/>
          </a:solidFill>
        </p:spPr>
        <p:txBody>
          <a:bodyPr>
            <a:normAutofit fontScale="40000" lnSpcReduction="20000"/>
          </a:bodyPr>
          <a:lstStyle/>
          <a:p>
            <a:pPr lvl="1">
              <a:buSzPct val="125000"/>
              <a:buFont typeface="Wingdings 2" pitchFamily="18" charset="2"/>
              <a:buNone/>
              <a:defRPr/>
            </a:pPr>
            <a:r>
              <a:rPr lang="en-US" sz="3000" dirty="0" smtClean="0">
                <a:latin typeface="Arial" charset="0"/>
                <a:cs typeface="Arial" charset="0"/>
              </a:rPr>
              <a:t>Brian R. West,  "Selective Breeding". March 10 2009.</a:t>
            </a:r>
          </a:p>
          <a:p>
            <a:pPr lvl="2">
              <a:buFont typeface="Wingdings 2" pitchFamily="18" charset="2"/>
              <a:buNone/>
              <a:defRPr/>
            </a:pPr>
            <a:r>
              <a:rPr lang="en-US" sz="2700" dirty="0" smtClean="0">
                <a:latin typeface="Arial" charset="0"/>
                <a:cs typeface="Arial" charset="0"/>
              </a:rPr>
              <a:t> </a:t>
            </a:r>
            <a:r>
              <a:rPr lang="en-US" sz="2700" dirty="0" smtClean="0">
                <a:latin typeface="Arial" charset="0"/>
                <a:cs typeface="Arial" charset="0"/>
                <a:hlinkClick r:id="rId3"/>
              </a:rPr>
              <a:t>http://www.bookrags.com/research/selective-breeding-ansc-04/B</a:t>
            </a:r>
            <a:r>
              <a:rPr lang="en-US" sz="2700" dirty="0" smtClean="0">
                <a:latin typeface="Arial" charset="0"/>
                <a:cs typeface="Arial" charset="0"/>
              </a:rPr>
              <a:t> </a:t>
            </a:r>
          </a:p>
          <a:p>
            <a:pPr>
              <a:buSzPct val="125000"/>
              <a:buFont typeface="Wingdings 2" pitchFamily="18" charset="2"/>
              <a:buNone/>
              <a:defRPr/>
            </a:pPr>
            <a:r>
              <a:rPr lang="en-US" sz="3000" dirty="0" smtClean="0">
                <a:latin typeface="Arial" charset="0"/>
                <a:cs typeface="Arial" charset="0"/>
              </a:rPr>
              <a:t>Scott P. Greiner, “Beef Cattle Breeds and Biological Types”.  November 2002 </a:t>
            </a:r>
          </a:p>
          <a:p>
            <a:pPr lvl="1">
              <a:buFont typeface="Wingdings 2" pitchFamily="18" charset="2"/>
              <a:buNone/>
              <a:defRPr/>
            </a:pPr>
            <a:r>
              <a:rPr lang="en-US" sz="3000" dirty="0" smtClean="0">
                <a:latin typeface="Arial" charset="0"/>
                <a:cs typeface="Arial" charset="0"/>
              </a:rPr>
              <a:t>Extension Animal Scientist; Virginia Tech </a:t>
            </a:r>
          </a:p>
          <a:p>
            <a:pPr lvl="1">
              <a:buFont typeface="Wingdings 2" pitchFamily="18" charset="2"/>
              <a:buNone/>
              <a:defRPr/>
            </a:pPr>
            <a:r>
              <a:rPr lang="en-US" sz="3000" dirty="0" smtClean="0">
                <a:latin typeface="Arial" charset="0"/>
                <a:cs typeface="Arial" charset="0"/>
              </a:rPr>
              <a:t> </a:t>
            </a:r>
            <a:r>
              <a:rPr lang="en-US" sz="3000" dirty="0" smtClean="0">
                <a:latin typeface="Arial" charset="0"/>
                <a:cs typeface="Arial" charset="0"/>
                <a:hlinkClick r:id="rId4"/>
              </a:rPr>
              <a:t>http://www.ext.vt.edu/pubs/beef/400-803/400-803.html#L2</a:t>
            </a:r>
            <a:endParaRPr lang="en-US" sz="3000" dirty="0" smtClean="0">
              <a:latin typeface="Arial" charset="0"/>
              <a:cs typeface="Arial" charset="0"/>
            </a:endParaRPr>
          </a:p>
          <a:p>
            <a:pPr>
              <a:buSzPct val="125000"/>
              <a:buFont typeface="Wingdings 2" pitchFamily="18" charset="2"/>
              <a:buNone/>
              <a:defRPr/>
            </a:pPr>
            <a:r>
              <a:rPr lang="en-US" sz="3000" dirty="0" smtClean="0">
                <a:latin typeface="Arial" charset="0"/>
                <a:cs typeface="Arial" charset="0"/>
              </a:rPr>
              <a:t>Larry V. </a:t>
            </a:r>
            <a:r>
              <a:rPr lang="en-US" sz="3000" dirty="0" err="1" smtClean="0">
                <a:latin typeface="Arial" charset="0"/>
                <a:cs typeface="Arial" charset="0"/>
              </a:rPr>
              <a:t>Cundiff</a:t>
            </a:r>
            <a:r>
              <a:rPr lang="en-US" sz="3000" dirty="0" smtClean="0">
                <a:latin typeface="Arial" charset="0"/>
                <a:cs typeface="Arial" charset="0"/>
              </a:rPr>
              <a:t>, </a:t>
            </a:r>
            <a:r>
              <a:rPr lang="en-US" sz="3000" dirty="0" err="1" smtClean="0">
                <a:latin typeface="Arial" charset="0"/>
                <a:cs typeface="Arial" charset="0"/>
              </a:rPr>
              <a:t>Ferenc</a:t>
            </a:r>
            <a:r>
              <a:rPr lang="en-US" sz="3000" dirty="0" smtClean="0">
                <a:latin typeface="Arial" charset="0"/>
                <a:cs typeface="Arial" charset="0"/>
              </a:rPr>
              <a:t> </a:t>
            </a:r>
            <a:r>
              <a:rPr lang="en-US" sz="3000" dirty="0" err="1" smtClean="0">
                <a:latin typeface="Arial" charset="0"/>
                <a:cs typeface="Arial" charset="0"/>
              </a:rPr>
              <a:t>Szabo</a:t>
            </a:r>
            <a:r>
              <a:rPr lang="en-US" sz="3000" dirty="0" smtClean="0">
                <a:latin typeface="Arial" charset="0"/>
                <a:cs typeface="Arial" charset="0"/>
              </a:rPr>
              <a:t> , Keith E. Gregory, R. M. Koch, M. E. </a:t>
            </a:r>
            <a:r>
              <a:rPr lang="en-US" sz="3000" dirty="0" err="1" smtClean="0">
                <a:latin typeface="Arial" charset="0"/>
                <a:cs typeface="Arial" charset="0"/>
              </a:rPr>
              <a:t>Dikeman</a:t>
            </a:r>
            <a:r>
              <a:rPr lang="en-US" sz="3000" dirty="0" smtClean="0">
                <a:latin typeface="Arial" charset="0"/>
                <a:cs typeface="Arial" charset="0"/>
              </a:rPr>
              <a:t> , and J. D. Crouse</a:t>
            </a:r>
          </a:p>
          <a:p>
            <a:pPr lvl="1">
              <a:buFont typeface="Wingdings 2" pitchFamily="18" charset="2"/>
              <a:buNone/>
              <a:defRPr/>
            </a:pPr>
            <a:r>
              <a:rPr lang="en-US" sz="3000" dirty="0" smtClean="0">
                <a:latin typeface="Arial" charset="0"/>
                <a:cs typeface="Arial" charset="0"/>
              </a:rPr>
              <a:t>“Breed Comparisons in the </a:t>
            </a:r>
            <a:r>
              <a:rPr lang="en-US" sz="3000" dirty="0" err="1" smtClean="0">
                <a:latin typeface="Arial" charset="0"/>
                <a:cs typeface="Arial" charset="0"/>
              </a:rPr>
              <a:t>Germplasm</a:t>
            </a:r>
            <a:r>
              <a:rPr lang="en-US" sz="3000" dirty="0" smtClean="0">
                <a:latin typeface="Arial" charset="0"/>
                <a:cs typeface="Arial" charset="0"/>
              </a:rPr>
              <a:t> Evaluation Program at MARC</a:t>
            </a:r>
          </a:p>
          <a:p>
            <a:pPr lvl="1">
              <a:buFont typeface="Wingdings 2" pitchFamily="18" charset="2"/>
              <a:buNone/>
              <a:defRPr/>
            </a:pPr>
            <a:r>
              <a:rPr lang="en-US" sz="3000" dirty="0" smtClean="0">
                <a:latin typeface="Arial" charset="0"/>
                <a:cs typeface="Arial" charset="0"/>
              </a:rPr>
              <a:t>U.S. Department of Agriculture </a:t>
            </a:r>
            <a:r>
              <a:rPr lang="en-US" sz="3000" dirty="0" smtClean="0">
                <a:latin typeface="Arial" charset="0"/>
                <a:cs typeface="Arial" charset="0"/>
                <a:hlinkClick r:id="rId5"/>
              </a:rPr>
              <a:t>http://www.ansi.okstate.edu/breeds/research/marccomp.htm</a:t>
            </a:r>
            <a:r>
              <a:rPr lang="en-US" sz="3000" dirty="0" smtClean="0">
                <a:latin typeface="Arial" charset="0"/>
                <a:cs typeface="Arial" charset="0"/>
              </a:rPr>
              <a:t> </a:t>
            </a:r>
          </a:p>
          <a:p>
            <a:pPr>
              <a:buSzPct val="125000"/>
              <a:buFont typeface="Wingdings 2" pitchFamily="18" charset="2"/>
              <a:buNone/>
              <a:defRPr/>
            </a:pPr>
            <a:r>
              <a:rPr lang="en-US" sz="3000" dirty="0" smtClean="0">
                <a:latin typeface="Arial" charset="0"/>
                <a:cs typeface="Arial" charset="0"/>
              </a:rPr>
              <a:t>Michael Casey, “</a:t>
            </a:r>
            <a:r>
              <a:rPr lang="en-US" sz="3000" i="1" dirty="0" smtClean="0">
                <a:latin typeface="Arial" charset="0"/>
                <a:cs typeface="Arial" charset="0"/>
              </a:rPr>
              <a:t>Genetic Advantages of Texas Longhorn Cattle”</a:t>
            </a:r>
          </a:p>
          <a:p>
            <a:pPr lvl="1">
              <a:buFont typeface="Wingdings 2" pitchFamily="18" charset="2"/>
              <a:buNone/>
              <a:defRPr/>
            </a:pPr>
            <a:r>
              <a:rPr lang="en-US" sz="3000" dirty="0" smtClean="0">
                <a:latin typeface="Arial" charset="0"/>
                <a:cs typeface="Arial" charset="0"/>
                <a:hlinkClick r:id="rId6"/>
              </a:rPr>
              <a:t>http://www.fairlealonghorns.com/Articles/genetic.html</a:t>
            </a:r>
            <a:r>
              <a:rPr lang="en-US" sz="3000" dirty="0" smtClean="0">
                <a:latin typeface="Arial" charset="0"/>
                <a:cs typeface="Arial" charset="0"/>
              </a:rPr>
              <a:t> </a:t>
            </a:r>
          </a:p>
          <a:p>
            <a:pPr>
              <a:buSzPct val="125000"/>
              <a:buFont typeface="Wingdings 2" pitchFamily="18" charset="2"/>
              <a:buNone/>
              <a:defRPr/>
            </a:pPr>
            <a:r>
              <a:rPr lang="en-US" sz="3000" dirty="0" smtClean="0">
                <a:latin typeface="Arial" charset="0"/>
                <a:cs typeface="Arial" charset="0"/>
              </a:rPr>
              <a:t>John E Rouse, World Cattle III, “Cattle of North America”, University of Oklahoma Press:   Norman, 1973</a:t>
            </a:r>
            <a:endParaRPr lang="en-US" sz="3000" i="1" dirty="0" smtClean="0">
              <a:latin typeface="Arial" charset="0"/>
              <a:cs typeface="Arial" charset="0"/>
            </a:endParaRPr>
          </a:p>
          <a:p>
            <a:pPr>
              <a:buSzPct val="125000"/>
              <a:buFont typeface="Wingdings 2" pitchFamily="18" charset="2"/>
              <a:buNone/>
              <a:defRPr/>
            </a:pPr>
            <a:r>
              <a:rPr lang="en-US" sz="3000" dirty="0" smtClean="0">
                <a:latin typeface="Arial" charset="0"/>
                <a:cs typeface="Arial" charset="0"/>
              </a:rPr>
              <a:t>International  Texas Longhorn Association</a:t>
            </a:r>
          </a:p>
          <a:p>
            <a:pPr lvl="1">
              <a:buFont typeface="Wingdings 2" pitchFamily="18" charset="2"/>
              <a:buNone/>
              <a:defRPr/>
            </a:pPr>
            <a:r>
              <a:rPr lang="en-US" sz="3000" dirty="0" smtClean="0">
                <a:latin typeface="Arial" charset="0"/>
                <a:cs typeface="Arial" charset="0"/>
                <a:hlinkClick r:id="rId7"/>
              </a:rPr>
              <a:t>http://www.itla.net/Longhorn_Information/index.cfm?con=faq</a:t>
            </a:r>
            <a:r>
              <a:rPr lang="en-US" sz="3000" dirty="0" smtClean="0">
                <a:latin typeface="Arial" charset="0"/>
                <a:cs typeface="Arial" charset="0"/>
              </a:rPr>
              <a:t> </a:t>
            </a:r>
          </a:p>
          <a:p>
            <a:pPr>
              <a:buSzPct val="125000"/>
              <a:buFont typeface="Wingdings 2" pitchFamily="18" charset="2"/>
              <a:buNone/>
              <a:defRPr/>
            </a:pPr>
            <a:r>
              <a:rPr lang="en-US" sz="3000" dirty="0" smtClean="0">
                <a:latin typeface="Arial" charset="0"/>
                <a:cs typeface="Arial" charset="0"/>
              </a:rPr>
              <a:t> Cora </a:t>
            </a:r>
            <a:r>
              <a:rPr lang="en-US" sz="3000" dirty="0" err="1" smtClean="0">
                <a:latin typeface="Arial" charset="0"/>
                <a:cs typeface="Arial" charset="0"/>
              </a:rPr>
              <a:t>Oltersdorf</a:t>
            </a:r>
            <a:r>
              <a:rPr lang="en-US" sz="3000" dirty="0" smtClean="0">
                <a:latin typeface="Arial" charset="0"/>
                <a:cs typeface="Arial" charset="0"/>
              </a:rPr>
              <a:t>, “A Dying Breed” , </a:t>
            </a:r>
            <a:r>
              <a:rPr lang="en-US" sz="3000" dirty="0" err="1" smtClean="0">
                <a:latin typeface="Arial" charset="0"/>
                <a:cs typeface="Arial" charset="0"/>
              </a:rPr>
              <a:t>Alcalde</a:t>
            </a:r>
            <a:r>
              <a:rPr lang="en-US" sz="3000" dirty="0" smtClean="0">
                <a:latin typeface="Arial" charset="0"/>
                <a:cs typeface="Arial" charset="0"/>
              </a:rPr>
              <a:t>, November/December 2002</a:t>
            </a:r>
          </a:p>
          <a:p>
            <a:pPr>
              <a:buSzPct val="125000"/>
              <a:buFont typeface="Wingdings 2" pitchFamily="18" charset="2"/>
              <a:buNone/>
              <a:defRPr/>
            </a:pPr>
            <a:r>
              <a:rPr lang="en-US" sz="3000" dirty="0" smtClean="0">
                <a:latin typeface="Arial" charset="0"/>
                <a:cs typeface="Arial" charset="0"/>
              </a:rPr>
              <a:t>Cattleman’s Texas Longhorn Registry </a:t>
            </a:r>
            <a:r>
              <a:rPr lang="en-US" sz="3000" dirty="0" smtClean="0">
                <a:latin typeface="Arial" charset="0"/>
                <a:cs typeface="Arial" charset="0"/>
                <a:hlinkClick r:id="rId8"/>
              </a:rPr>
              <a:t>http://www.ctlr.org/Resources/Alcalde/index.html</a:t>
            </a:r>
            <a:endParaRPr lang="en-US" sz="3000" dirty="0" smtClean="0">
              <a:latin typeface="Arial" charset="0"/>
              <a:cs typeface="Arial" charset="0"/>
            </a:endParaRPr>
          </a:p>
          <a:p>
            <a:pPr>
              <a:buSzPct val="125000"/>
              <a:buFont typeface="Wingdings 2" pitchFamily="18" charset="2"/>
              <a:buNone/>
              <a:defRPr/>
            </a:pPr>
            <a:r>
              <a:rPr lang="en-US" sz="3000" dirty="0" smtClean="0">
                <a:latin typeface="Arial" charset="0"/>
                <a:cs typeface="Arial" charset="0"/>
              </a:rPr>
              <a:t>D.E. Ray, S. B. </a:t>
            </a:r>
            <a:r>
              <a:rPr lang="en-US" sz="3000" dirty="0" err="1" smtClean="0">
                <a:latin typeface="Arial" charset="0"/>
                <a:cs typeface="Arial" charset="0"/>
              </a:rPr>
              <a:t>Itulya</a:t>
            </a:r>
            <a:r>
              <a:rPr lang="en-US" sz="3000" dirty="0" smtClean="0">
                <a:latin typeface="Arial" charset="0"/>
                <a:cs typeface="Arial" charset="0"/>
              </a:rPr>
              <a:t>, C.B. </a:t>
            </a:r>
            <a:r>
              <a:rPr lang="en-US" sz="3000" dirty="0" err="1" smtClean="0">
                <a:latin typeface="Arial" charset="0"/>
                <a:cs typeface="Arial" charset="0"/>
              </a:rPr>
              <a:t>Roubicek</a:t>
            </a:r>
            <a:r>
              <a:rPr lang="en-US" sz="3000" dirty="0" smtClean="0">
                <a:latin typeface="Arial" charset="0"/>
                <a:cs typeface="Arial" charset="0"/>
              </a:rPr>
              <a:t> and C. R. Benson, </a:t>
            </a:r>
            <a:r>
              <a:rPr lang="en-US" sz="3000" dirty="0" smtClean="0">
                <a:latin typeface="Arial" pitchFamily="34" charset="0"/>
                <a:cs typeface="Arial" pitchFamily="34" charset="0"/>
              </a:rPr>
              <a:t>“Pregnancy Rate, Calf Mortality and Calving Date in Unsupplemented  Hereford Range cows”,  Livestock Production Science Volume  23, Issue  3-4, Pages 305-315  </a:t>
            </a:r>
            <a:r>
              <a:rPr lang="en-US" sz="3000" dirty="0" smtClean="0">
                <a:latin typeface="Arial" pitchFamily="34" charset="0"/>
                <a:cs typeface="Arial" pitchFamily="34" charset="0"/>
                <a:hlinkClick r:id="rId9"/>
              </a:rPr>
              <a:t>http://www.sciencedirect.com</a:t>
            </a:r>
            <a:r>
              <a:rPr lang="en-US" sz="3000" dirty="0" smtClean="0">
                <a:latin typeface="Arial" pitchFamily="34" charset="0"/>
                <a:cs typeface="Arial" pitchFamily="34" charset="0"/>
              </a:rPr>
              <a:t> </a:t>
            </a:r>
          </a:p>
          <a:p>
            <a:pPr>
              <a:buSzPct val="125000"/>
              <a:buFont typeface="Wingdings 2" pitchFamily="18" charset="2"/>
              <a:buNone/>
              <a:defRPr/>
            </a:pPr>
            <a:r>
              <a:rPr lang="en-US" sz="3000" dirty="0" smtClean="0">
                <a:latin typeface="Arial" charset="0"/>
                <a:cs typeface="Arial" charset="0"/>
              </a:rPr>
              <a:t>Julie Pack,</a:t>
            </a:r>
          </a:p>
          <a:p>
            <a:pPr>
              <a:buSzPct val="125000"/>
              <a:buFont typeface="Wingdings 2" pitchFamily="18" charset="2"/>
              <a:buNone/>
              <a:defRPr/>
            </a:pPr>
            <a:r>
              <a:rPr lang="en-US" sz="3000" dirty="0" smtClean="0">
                <a:latin typeface="Arial" charset="0"/>
                <a:cs typeface="Arial" charset="0"/>
              </a:rPr>
              <a:t>“Breed Comparisons in the </a:t>
            </a:r>
            <a:r>
              <a:rPr lang="en-US" sz="3000" dirty="0" err="1" smtClean="0">
                <a:latin typeface="Arial" charset="0"/>
                <a:cs typeface="Arial" charset="0"/>
              </a:rPr>
              <a:t>Germplasm</a:t>
            </a:r>
            <a:r>
              <a:rPr lang="en-US" sz="3000" dirty="0" smtClean="0">
                <a:latin typeface="Arial" charset="0"/>
                <a:cs typeface="Arial" charset="0"/>
              </a:rPr>
              <a:t> Evaluation Program at MARC</a:t>
            </a:r>
          </a:p>
          <a:p>
            <a:pPr lvl="1">
              <a:buFont typeface="Wingdings 2" pitchFamily="18" charset="2"/>
              <a:buNone/>
              <a:defRPr/>
            </a:pPr>
            <a:r>
              <a:rPr lang="en-US" sz="3000" dirty="0" smtClean="0">
                <a:latin typeface="Arial" charset="0"/>
                <a:cs typeface="Arial" charset="0"/>
              </a:rPr>
              <a:t>U.S. Department of Agriculture </a:t>
            </a:r>
            <a:r>
              <a:rPr lang="en-US" sz="3000" dirty="0" smtClean="0">
                <a:latin typeface="Arial" charset="0"/>
                <a:cs typeface="Arial" charset="0"/>
                <a:hlinkClick r:id="rId5"/>
              </a:rPr>
              <a:t>http://www.ansi.okstate.edu/breeds/research/marccomp.htm</a:t>
            </a:r>
            <a:r>
              <a:rPr lang="en-US" sz="3000" dirty="0" smtClean="0">
                <a:latin typeface="Arial" charset="0"/>
                <a:cs typeface="Arial" charset="0"/>
              </a:rPr>
              <a:t> </a:t>
            </a:r>
          </a:p>
          <a:p>
            <a:pPr lvl="1">
              <a:buFont typeface="Wingdings 2" pitchFamily="18" charset="2"/>
              <a:buNone/>
              <a:defRPr/>
            </a:pPr>
            <a:endParaRPr lang="en-US" sz="3000" dirty="0" smtClean="0">
              <a:latin typeface="Arial" charset="0"/>
              <a:cs typeface="Arial" charset="0"/>
            </a:endParaRPr>
          </a:p>
          <a:p>
            <a:pPr>
              <a:buNone/>
            </a:pPr>
            <a:r>
              <a:rPr lang="en-US" sz="5000" dirty="0" smtClean="0">
                <a:solidFill>
                  <a:schemeClr val="bg1"/>
                </a:solidFill>
              </a:rPr>
              <a:t>This Power Point was developed by Kristene Newcomb  for  Cattlemen’s Texas Longhorn Conservancy and the State Herds of Texas. </a:t>
            </a:r>
          </a:p>
          <a:p>
            <a:pPr algn="ctr">
              <a:buNone/>
            </a:pPr>
            <a:r>
              <a:rPr lang="en-US" sz="5000" dirty="0" smtClean="0">
                <a:solidFill>
                  <a:schemeClr val="bg1"/>
                </a:solidFill>
              </a:rPr>
              <a:t>Kristene@folsomfallies.com</a:t>
            </a:r>
          </a:p>
          <a:p>
            <a:endParaRPr lang="en-US" sz="2400" dirty="0" smtClean="0"/>
          </a:p>
          <a:p>
            <a:pPr>
              <a:buFont typeface="Wingdings 2" pitchFamily="18" charset="2"/>
              <a:buNone/>
              <a:defRPr/>
            </a:pPr>
            <a:endParaRPr lang="en-US" sz="1800" dirty="0" smtClean="0"/>
          </a:p>
        </p:txBody>
      </p:sp>
      <p:sp>
        <p:nvSpPr>
          <p:cNvPr id="3" name="Title 2"/>
          <p:cNvSpPr>
            <a:spLocks noGrp="1"/>
          </p:cNvSpPr>
          <p:nvPr>
            <p:ph type="title"/>
          </p:nvPr>
        </p:nvSpPr>
        <p:spPr>
          <a:xfrm>
            <a:off x="457200" y="152400"/>
            <a:ext cx="8229600" cy="838200"/>
          </a:xfrm>
        </p:spPr>
        <p:txBody>
          <a:bodyPr/>
          <a:lstStyle/>
          <a:p>
            <a:pPr algn="ctr">
              <a:defRPr/>
            </a:pPr>
            <a:r>
              <a:rPr dirty="0" smtClean="0"/>
              <a:t>Bibliography</a:t>
            </a:r>
            <a:endParaRP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Custom 3">
      <a:dk1>
        <a:sysClr val="windowText" lastClr="000000"/>
      </a:dk1>
      <a:lt1>
        <a:srgbClr val="F7F2ED"/>
      </a:lt1>
      <a:dk2>
        <a:srgbClr val="DBC1A7"/>
      </a:dk2>
      <a:lt2>
        <a:srgbClr val="F3EAE1"/>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2021</TotalTime>
  <Words>845</Words>
  <Application>Microsoft Office PowerPoint</Application>
  <PresentationFormat>On-screen Show (4:3)</PresentationFormat>
  <Paragraphs>98</Paragraphs>
  <Slides>8</Slides>
  <Notes>6</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Paper</vt:lpstr>
      <vt:lpstr>Bos Taurus Natural Selection vs. Selective Breeding</vt:lpstr>
      <vt:lpstr>Vocabulary</vt:lpstr>
      <vt:lpstr>Classification</vt:lpstr>
      <vt:lpstr>Man Made vs Natural Selection</vt:lpstr>
      <vt:lpstr>Comparing  Phenotypes</vt:lpstr>
      <vt:lpstr>Comparing Natural Selection with Selective Breeding</vt:lpstr>
      <vt:lpstr>TEKS</vt:lpstr>
      <vt:lpstr>Bibliography</vt:lpstr>
    </vt:vector>
  </TitlesOfParts>
  <Company>Folsomfallies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Bos Taurus</dc:title>
  <dc:creator>Kristene Newcomb</dc:creator>
  <cp:lastModifiedBy>folsomfallies</cp:lastModifiedBy>
  <cp:revision>208</cp:revision>
  <dcterms:created xsi:type="dcterms:W3CDTF">2009-02-23T11:47:03Z</dcterms:created>
  <dcterms:modified xsi:type="dcterms:W3CDTF">2010-10-01T02:26:06Z</dcterms:modified>
</cp:coreProperties>
</file>