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
  </p:notesMasterIdLst>
  <p:sldIdLst>
    <p:sldId id="256" r:id="rId2"/>
    <p:sldId id="270" r:id="rId3"/>
    <p:sldId id="260" r:id="rId4"/>
    <p:sldId id="261" r:id="rId5"/>
    <p:sldId id="262" r:id="rId6"/>
    <p:sldId id="265" r:id="rId7"/>
    <p:sldId id="266" r:id="rId8"/>
    <p:sldId id="264" r:id="rId9"/>
    <p:sldId id="267" r:id="rId10"/>
    <p:sldId id="271" r:id="rId11"/>
    <p:sldId id="269"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357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B42B4F-6FB4-4517-ABF9-E38BD87B68F6}" type="datetimeFigureOut">
              <a:rPr lang="en-US"/>
              <a:pPr>
                <a:defRPr/>
              </a:pPr>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1F36A6-234E-49D1-A11A-F60A045161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480166-42DF-437D-A7E4-7AD0E98074D9}"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C0F5F17-3C70-4633-B296-21396FC1B02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2219395-BA41-4A62-9C96-F3F75F610B3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78FA2BE-65F9-4954-BFBF-769E606AE18E}"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581A0A7-3D35-421C-B63B-6AEC109A22AC}"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E4715B-E0EF-479B-B4F2-C28F3AE41576}"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DFF9469-5E3C-431E-B3A7-7947272DF47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03258A-63AF-4AC9-A182-8FBA42BBD57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0F2F3E-F260-4114-A817-DA6CBD7360B1}"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685D54B2-6C65-4767-A2E8-66D9E63EC9BE}" type="datetimeFigureOut">
              <a:rPr lang="en-US"/>
              <a:pPr>
                <a:defRPr/>
              </a:pPr>
              <a:t>9/30/2010</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A4895224-EB93-4A89-93C8-1F9A1017BCA1}"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1BF12EBC-CD41-4CAE-8850-449ADCC3BCDD}" type="datetimeFigureOut">
              <a:rPr lang="en-US"/>
              <a:pPr>
                <a:defRPr/>
              </a:pPr>
              <a:t>9/30/2010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46775EF-4330-49BB-AA57-A4057E7AE5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1EC7A69F-0123-4BD9-881C-13B229BF5566}" type="datetimeFigureOut">
              <a:rPr lang="en-US"/>
              <a:pPr>
                <a:defRPr/>
              </a:pPr>
              <a:t>9/30/2010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9221818-1DB4-4E1C-8FAC-A00117967B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397270FD-01A5-456C-9558-6E28BB9E1056}" type="datetimeFigureOut">
              <a:rPr lang="en-US"/>
              <a:pPr>
                <a:defRPr/>
              </a:pPr>
              <a:t>9/30/2010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6530A121-3DB4-4385-8BCF-6E2073F7FC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32FA03A0-706E-49E4-AB59-EDBAB2CAA4D5}" type="datetimeFigureOut">
              <a:rPr lang="en-US"/>
              <a:pPr>
                <a:defRPr/>
              </a:pPr>
              <a:t>9/30/2010</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DE1928D1-3ACE-4CAC-B1D6-ABB1DB9AA9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532CB283-1F01-463A-BAAF-3A012AD1D313}" type="datetimeFigureOut">
              <a:rPr lang="en-US"/>
              <a:pPr>
                <a:defRPr/>
              </a:pPr>
              <a:t>9/30/2010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90C25FC-506A-4290-80E0-EB447C7E8D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E40ABFF2-E231-4687-8EA2-A089611C3EBF}" type="datetimeFigureOut">
              <a:rPr lang="en-US"/>
              <a:pPr>
                <a:defRPr/>
              </a:pPr>
              <a:t>9/30/2010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F00BAF0-ED97-42CD-AD24-D2AD8F3C29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5D821DD-EBD7-4587-88D7-41853D49F437}" type="datetimeFigureOut">
              <a:rPr lang="en-US"/>
              <a:pPr>
                <a:defRPr/>
              </a:pPr>
              <a:t>9/30/2010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86E777D-DBB8-4762-9804-AE318D4DF2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4E39BC3-23C3-4BAF-A0B3-3B8884D51CB9}" type="datetimeFigureOut">
              <a:rPr lang="en-US"/>
              <a:pPr>
                <a:defRPr/>
              </a:pPr>
              <a:t>9/30/2010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6E90FA6-9571-4EF7-B88F-E5193880C7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09BCB9D0-5B46-4071-BB8F-7ED74A8FD46C}" type="datetimeFigureOut">
              <a:rPr lang="en-US"/>
              <a:pPr>
                <a:defRPr/>
              </a:pPr>
              <a:t>9/30/2010</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BAC7224F-734F-487D-9340-2A55B09D9C04}"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945"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15744"/>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84737"/>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15744"/>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15744"/>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ctlr.org/Resources/Alcalde/index.html" TargetMode="External"/><Relationship Id="rId3" Type="http://schemas.openxmlformats.org/officeDocument/2006/relationships/hyperlink" Target="http://www.bookrags.com/research/selective-breeding-ansc-04/B" TargetMode="External"/><Relationship Id="rId7" Type="http://schemas.openxmlformats.org/officeDocument/2006/relationships/hyperlink" Target="http://www.itla.net/Longhorn_Information/index.cfm?con=fa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fairlealonghorns.com/Articles/genetic.html" TargetMode="External"/><Relationship Id="rId5" Type="http://schemas.openxmlformats.org/officeDocument/2006/relationships/hyperlink" Target="http://www.ansi.okstate.edu/breeds/research/marccomp.htm" TargetMode="External"/><Relationship Id="rId10" Type="http://schemas.openxmlformats.org/officeDocument/2006/relationships/hyperlink" Target="mailto:Kristene@folsomfallies.com" TargetMode="External"/><Relationship Id="rId4" Type="http://schemas.openxmlformats.org/officeDocument/2006/relationships/hyperlink" Target="http://www.ext.vt.edu/pubs/beef/400-803/400-803.html#L2" TargetMode="External"/><Relationship Id="rId9" Type="http://schemas.openxmlformats.org/officeDocument/2006/relationships/hyperlink" Target="http://www.sciencedirec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esertmuseum.org/desert/habitats/tscrub/tscrubgallerymenu.php"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ascauxbulls2.jpg"/>
          <p:cNvPicPr>
            <a:picLocks noChangeAspect="1"/>
          </p:cNvPicPr>
          <p:nvPr/>
        </p:nvPicPr>
        <p:blipFill>
          <a:blip r:embed="rId3" cstate="print"/>
          <a:srcRect/>
          <a:stretch>
            <a:fillRect/>
          </a:stretch>
        </p:blipFill>
        <p:spPr bwMode="auto">
          <a:xfrm>
            <a:off x="838200" y="457200"/>
            <a:ext cx="7543800" cy="6096000"/>
          </a:xfrm>
          <a:prstGeom prst="rect">
            <a:avLst/>
          </a:prstGeom>
          <a:noFill/>
          <a:ln w="9525">
            <a:noFill/>
            <a:miter lim="800000"/>
            <a:headEnd/>
            <a:tailEnd/>
          </a:ln>
        </p:spPr>
      </p:pic>
      <p:sp>
        <p:nvSpPr>
          <p:cNvPr id="2" name="Title 1"/>
          <p:cNvSpPr>
            <a:spLocks noGrp="1"/>
          </p:cNvSpPr>
          <p:nvPr>
            <p:ph type="ctrTitle"/>
          </p:nvPr>
        </p:nvSpPr>
        <p:spPr>
          <a:xfrm>
            <a:off x="1676400" y="2895600"/>
            <a:ext cx="6400800" cy="3276600"/>
          </a:xfrm>
        </p:spPr>
        <p:txBody>
          <a:bodyPr/>
          <a:lstStyle/>
          <a:p>
            <a:pPr eaLnBrk="1" fontAlgn="auto" hangingPunct="1">
              <a:spcAft>
                <a:spcPts val="0"/>
              </a:spcAft>
              <a:defRPr/>
            </a:pPr>
            <a:r>
              <a:rPr sz="7200" dirty="0" err="1" smtClean="0"/>
              <a:t>Bos</a:t>
            </a:r>
            <a:r>
              <a:rPr sz="7200" dirty="0" smtClean="0"/>
              <a:t> Taurus</a:t>
            </a:r>
            <a:br>
              <a:rPr sz="7200" dirty="0" smtClean="0"/>
            </a:br>
            <a:r>
              <a:rPr sz="3600" dirty="0" smtClean="0"/>
              <a:t/>
            </a:r>
            <a:br>
              <a:rPr sz="3600" dirty="0" smtClean="0"/>
            </a:br>
            <a:r>
              <a:rPr lang="en-US" sz="3200" dirty="0" smtClean="0"/>
              <a:t>Comparing Natural Selection in Ecosystems of Diverse Biomes</a:t>
            </a:r>
            <a:endParaRP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lstStyle/>
          <a:p>
            <a:r>
              <a:rPr lang="en-US" sz="1000" u="sng" dirty="0" smtClean="0"/>
              <a:t>Middle School Science, Grade</a:t>
            </a:r>
            <a:r>
              <a:rPr lang="en-US" sz="1000" dirty="0" smtClean="0"/>
              <a:t> 7 </a:t>
            </a:r>
            <a:r>
              <a:rPr lang="en-US" sz="1000" u="sng" dirty="0" smtClean="0"/>
              <a:t> </a:t>
            </a:r>
            <a:r>
              <a:rPr lang="en-US" sz="1000" dirty="0" smtClean="0"/>
              <a:t>112.19.b </a:t>
            </a:r>
          </a:p>
          <a:p>
            <a:r>
              <a:rPr lang="en-US" sz="1000" dirty="0" smtClean="0"/>
              <a:t> (11)  Organisms and environments. The student knows that populations and species demonstrate variation and inherit many of their unique traits through gradual processes over many generations. The student is expected to:</a:t>
            </a:r>
          </a:p>
          <a:p>
            <a:r>
              <a:rPr lang="en-US" sz="1000" dirty="0" smtClean="0"/>
              <a:t>(B)  explain variation within a population or species by comparing external features, behaviors, or physiology of organisms that enhance their survival such as migration, hibernation, or storage of food in a bulb; and</a:t>
            </a:r>
          </a:p>
          <a:p>
            <a:r>
              <a:rPr lang="en-US" sz="1000" dirty="0" smtClean="0"/>
              <a:t>(C)  identify some changes in genetic traits that have occurred over several generations through natural selection and selective breeding such as the Galapagos Medium Ground Finch (</a:t>
            </a:r>
            <a:r>
              <a:rPr lang="en-US" sz="1000" i="1" dirty="0" err="1" smtClean="0"/>
              <a:t>Geospiza</a:t>
            </a:r>
            <a:r>
              <a:rPr lang="en-US" sz="1000" i="1" dirty="0" smtClean="0"/>
              <a:t> </a:t>
            </a:r>
            <a:r>
              <a:rPr lang="en-US" sz="1000" i="1" dirty="0" err="1" smtClean="0"/>
              <a:t>fortis</a:t>
            </a:r>
            <a:r>
              <a:rPr lang="en-US" sz="1000" dirty="0" smtClean="0"/>
              <a:t>) or domestic animals.</a:t>
            </a:r>
          </a:p>
          <a:p>
            <a:r>
              <a:rPr lang="en-US" sz="1000" dirty="0" smtClean="0"/>
              <a:t>(14)  Organisms and environments. The student knows that reproduction is a characteristic of living organisms and that the instructions for traits are governed in the genetic material. The student is expected to:</a:t>
            </a:r>
          </a:p>
          <a:p>
            <a:r>
              <a:rPr lang="en-US" sz="1000" dirty="0" smtClean="0"/>
              <a:t>(A)  define heredity as the passage of genetic instructions from one generation to the next generation;</a:t>
            </a:r>
          </a:p>
          <a:p>
            <a:r>
              <a:rPr lang="en-US" sz="1000" u="sng" dirty="0" smtClean="0"/>
              <a:t>High School Biology 112.34. c</a:t>
            </a:r>
            <a:endParaRPr lang="en-US" sz="1000" dirty="0" smtClean="0"/>
          </a:p>
          <a:p>
            <a:r>
              <a:rPr lang="en-US" sz="1000" dirty="0" smtClean="0"/>
              <a:t>(7)Science concepts. The student knows evolutionary theory is a scientific explanation for the unity and diversity of life. The student is expected to:</a:t>
            </a:r>
          </a:p>
          <a:p>
            <a:r>
              <a:rPr lang="en-US" sz="1000" dirty="0" smtClean="0"/>
              <a:t>(C)  analyze and evaluate how natural selection produces change in populations, not individuals;</a:t>
            </a:r>
          </a:p>
          <a:p>
            <a:r>
              <a:rPr lang="en-US" sz="1000" dirty="0" smtClean="0"/>
              <a:t>(D)  analyze and evaluate how the elements of natural selection, including inherited variation, the potential of a population to produce more offspring than can survive, and a finite supply of environmental resources, result in differential reproductive success;</a:t>
            </a:r>
          </a:p>
          <a:p>
            <a:r>
              <a:rPr lang="en-US" sz="1000" dirty="0" smtClean="0"/>
              <a:t>(E)  analyze and evaluate the relationship of natural selection to adaptation and to the development of diversity in and among species;</a:t>
            </a:r>
          </a:p>
          <a:p>
            <a:r>
              <a:rPr lang="en-US" sz="1000" dirty="0" smtClean="0"/>
              <a:t>(8)  Science concepts. The student knows that taxonomy is a branching classification based on the shared characteristics of organisms and can change as new discoveries are made. The student is expected to:</a:t>
            </a:r>
          </a:p>
          <a:p>
            <a:r>
              <a:rPr lang="en-US" sz="1000" dirty="0" smtClean="0"/>
              <a:t>(12)  Science concepts. The student knows that interdependence and interactions occur within an environmental system. The student is expected to:</a:t>
            </a:r>
          </a:p>
          <a:p>
            <a:r>
              <a:rPr lang="en-US" sz="1000" dirty="0" smtClean="0"/>
              <a:t>(B)  compare variations and adaptations of organisms in different ecosystems;</a:t>
            </a:r>
          </a:p>
          <a:p>
            <a:r>
              <a:rPr lang="en-US" sz="1000" dirty="0" smtClean="0"/>
              <a:t>(D)  recognize that long-term survival of species is dependent on changing resource bases that are limited;</a:t>
            </a:r>
          </a:p>
          <a:p>
            <a:r>
              <a:rPr lang="en-US" sz="1000" dirty="0" smtClean="0"/>
              <a:t>(F)  describe how environmental change can impact ecosystem stability.</a:t>
            </a:r>
          </a:p>
          <a:p>
            <a:endParaRPr lang="en-US" sz="1000" dirty="0" smtClean="0"/>
          </a:p>
        </p:txBody>
      </p:sp>
      <p:sp>
        <p:nvSpPr>
          <p:cNvPr id="3" name="Title 2"/>
          <p:cNvSpPr>
            <a:spLocks noGrp="1"/>
          </p:cNvSpPr>
          <p:nvPr>
            <p:ph type="title"/>
          </p:nvPr>
        </p:nvSpPr>
        <p:spPr>
          <a:xfrm>
            <a:off x="457200" y="152400"/>
            <a:ext cx="8229600" cy="838200"/>
          </a:xfrm>
        </p:spPr>
        <p:txBody>
          <a:bodyPr/>
          <a:lstStyle/>
          <a:p>
            <a:pPr algn="ctr"/>
            <a:r>
              <a:rPr lang="en-US" dirty="0" smtClean="0"/>
              <a:t>TEKS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09600" y="914400"/>
            <a:ext cx="8077200" cy="5791200"/>
          </a:xfrm>
        </p:spPr>
        <p:txBody>
          <a:bodyPr>
            <a:normAutofit fontScale="55000" lnSpcReduction="20000"/>
          </a:bodyPr>
          <a:lstStyle/>
          <a:p>
            <a:pPr>
              <a:buSzPct val="125000"/>
              <a:buFont typeface="Wingdings 2" pitchFamily="18" charset="2"/>
              <a:buNone/>
              <a:defRPr/>
            </a:pPr>
            <a:r>
              <a:rPr lang="en-US" sz="2200" dirty="0" smtClean="0">
                <a:latin typeface="Arial" charset="0"/>
                <a:cs typeface="Arial" charset="0"/>
              </a:rPr>
              <a:t>Brian R. West,  "Selective Breeding". March 10 2009.</a:t>
            </a:r>
          </a:p>
          <a:p>
            <a:pPr lvl="1">
              <a:buFont typeface="Wingdings 2" pitchFamily="18" charset="2"/>
              <a:buNone/>
              <a:defRPr/>
            </a:pPr>
            <a:r>
              <a:rPr lang="en-US" sz="2200" dirty="0" smtClean="0">
                <a:latin typeface="Arial" charset="0"/>
                <a:cs typeface="Arial" charset="0"/>
              </a:rPr>
              <a:t> </a:t>
            </a:r>
            <a:r>
              <a:rPr lang="en-US" sz="2200" dirty="0" smtClean="0">
                <a:latin typeface="Arial" charset="0"/>
                <a:cs typeface="Arial" charset="0"/>
                <a:hlinkClick r:id="rId3"/>
              </a:rPr>
              <a:t>http://www.bookrags.com/research/selective-breeding-ansc-04/B</a:t>
            </a:r>
            <a:r>
              <a:rPr lang="en-US" sz="2200" dirty="0" smtClean="0">
                <a:latin typeface="Arial" charset="0"/>
                <a:cs typeface="Arial" charset="0"/>
              </a:rPr>
              <a:t> </a:t>
            </a:r>
          </a:p>
          <a:p>
            <a:pPr>
              <a:buSzPct val="125000"/>
              <a:buFont typeface="Wingdings 2" pitchFamily="18" charset="2"/>
              <a:buNone/>
              <a:defRPr/>
            </a:pPr>
            <a:r>
              <a:rPr lang="en-US" sz="2200" dirty="0" smtClean="0">
                <a:latin typeface="Arial" charset="0"/>
                <a:cs typeface="Arial" charset="0"/>
              </a:rPr>
              <a:t>Scott P. Greiner, “Beef Cattle Breeds and Biological Types”.  November 2002 </a:t>
            </a:r>
          </a:p>
          <a:p>
            <a:pPr lvl="1">
              <a:buFont typeface="Wingdings 2" pitchFamily="18" charset="2"/>
              <a:buNone/>
              <a:defRPr/>
            </a:pPr>
            <a:r>
              <a:rPr lang="en-US" sz="2200" dirty="0" smtClean="0">
                <a:latin typeface="Arial" charset="0"/>
                <a:cs typeface="Arial" charset="0"/>
              </a:rPr>
              <a:t>Extension Animal Scientist; Virginia Tech </a:t>
            </a:r>
          </a:p>
          <a:p>
            <a:pPr lvl="1">
              <a:buFont typeface="Wingdings 2" pitchFamily="18" charset="2"/>
              <a:buNone/>
              <a:defRPr/>
            </a:pPr>
            <a:r>
              <a:rPr lang="en-US" sz="2200" dirty="0" smtClean="0">
                <a:latin typeface="Arial" charset="0"/>
                <a:cs typeface="Arial" charset="0"/>
              </a:rPr>
              <a:t> </a:t>
            </a:r>
            <a:r>
              <a:rPr lang="en-US" sz="2200" dirty="0" smtClean="0">
                <a:latin typeface="Arial" charset="0"/>
                <a:cs typeface="Arial" charset="0"/>
                <a:hlinkClick r:id="rId4"/>
              </a:rPr>
              <a:t>http://www.ext.vt.edu/pubs/beef/400-803/400-803.html#L2</a:t>
            </a:r>
            <a:endParaRPr lang="en-US" sz="2200" dirty="0" smtClean="0">
              <a:latin typeface="Arial" charset="0"/>
              <a:cs typeface="Arial" charset="0"/>
            </a:endParaRPr>
          </a:p>
          <a:p>
            <a:pPr>
              <a:buSzPct val="125000"/>
              <a:buFont typeface="Wingdings 2" pitchFamily="18" charset="2"/>
              <a:buNone/>
              <a:defRPr/>
            </a:pPr>
            <a:r>
              <a:rPr lang="en-US" sz="2200" dirty="0" smtClean="0">
                <a:latin typeface="Arial" charset="0"/>
                <a:cs typeface="Arial" charset="0"/>
              </a:rPr>
              <a:t>Larry V. </a:t>
            </a:r>
            <a:r>
              <a:rPr lang="en-US" sz="2200" dirty="0" err="1" smtClean="0">
                <a:latin typeface="Arial" charset="0"/>
                <a:cs typeface="Arial" charset="0"/>
              </a:rPr>
              <a:t>Cundiff</a:t>
            </a:r>
            <a:r>
              <a:rPr lang="en-US" sz="2200" dirty="0" smtClean="0">
                <a:latin typeface="Arial" charset="0"/>
                <a:cs typeface="Arial" charset="0"/>
              </a:rPr>
              <a:t>, </a:t>
            </a:r>
            <a:r>
              <a:rPr lang="en-US" sz="2200" dirty="0" err="1" smtClean="0">
                <a:latin typeface="Arial" charset="0"/>
                <a:cs typeface="Arial" charset="0"/>
              </a:rPr>
              <a:t>Ferenc</a:t>
            </a:r>
            <a:r>
              <a:rPr lang="en-US" sz="2200" dirty="0" smtClean="0">
                <a:latin typeface="Arial" charset="0"/>
                <a:cs typeface="Arial" charset="0"/>
              </a:rPr>
              <a:t> </a:t>
            </a:r>
            <a:r>
              <a:rPr lang="en-US" sz="2200" dirty="0" err="1" smtClean="0">
                <a:latin typeface="Arial" charset="0"/>
                <a:cs typeface="Arial" charset="0"/>
              </a:rPr>
              <a:t>Szabo</a:t>
            </a:r>
            <a:r>
              <a:rPr lang="en-US" sz="2200" dirty="0" smtClean="0">
                <a:latin typeface="Arial" charset="0"/>
                <a:cs typeface="Arial" charset="0"/>
              </a:rPr>
              <a:t> , Keith E. Gregory, R. M. Koch, M. E. </a:t>
            </a:r>
            <a:r>
              <a:rPr lang="en-US" sz="2200" dirty="0" err="1" smtClean="0">
                <a:latin typeface="Arial" charset="0"/>
                <a:cs typeface="Arial" charset="0"/>
              </a:rPr>
              <a:t>Dikeman</a:t>
            </a:r>
            <a:r>
              <a:rPr lang="en-US" sz="2200" dirty="0" smtClean="0">
                <a:latin typeface="Arial" charset="0"/>
                <a:cs typeface="Arial" charset="0"/>
              </a:rPr>
              <a:t> , and J. D. Crouse</a:t>
            </a:r>
          </a:p>
          <a:p>
            <a:pPr lvl="1">
              <a:buFont typeface="Wingdings 2" pitchFamily="18" charset="2"/>
              <a:buNone/>
              <a:defRPr/>
            </a:pPr>
            <a:r>
              <a:rPr lang="en-US" sz="2200" dirty="0" smtClean="0">
                <a:latin typeface="Arial" charset="0"/>
                <a:cs typeface="Arial" charset="0"/>
              </a:rPr>
              <a:t>“Breed Comparisons in the </a:t>
            </a:r>
            <a:r>
              <a:rPr lang="en-US" sz="2200" dirty="0" err="1" smtClean="0">
                <a:latin typeface="Arial" charset="0"/>
                <a:cs typeface="Arial" charset="0"/>
              </a:rPr>
              <a:t>Germplasm</a:t>
            </a:r>
            <a:r>
              <a:rPr lang="en-US" sz="2200" dirty="0" smtClean="0">
                <a:latin typeface="Arial" charset="0"/>
                <a:cs typeface="Arial" charset="0"/>
              </a:rPr>
              <a:t> Evaluation Program at MARC</a:t>
            </a:r>
          </a:p>
          <a:p>
            <a:pPr lvl="1">
              <a:buFont typeface="Wingdings 2" pitchFamily="18" charset="2"/>
              <a:buNone/>
              <a:defRPr/>
            </a:pPr>
            <a:r>
              <a:rPr lang="en-US" sz="2200" dirty="0" smtClean="0">
                <a:latin typeface="Arial" charset="0"/>
                <a:cs typeface="Arial" charset="0"/>
              </a:rPr>
              <a:t>U.S. Department of Agriculture </a:t>
            </a:r>
            <a:r>
              <a:rPr lang="en-US" sz="2200" dirty="0" smtClean="0">
                <a:latin typeface="Arial" charset="0"/>
                <a:cs typeface="Arial" charset="0"/>
                <a:hlinkClick r:id="rId5"/>
              </a:rPr>
              <a:t>http://www.ansi.okstate.edu/breeds/research/marccomp.htm</a:t>
            </a:r>
            <a:r>
              <a:rPr lang="en-US" sz="2200" dirty="0" smtClean="0">
                <a:latin typeface="Arial" charset="0"/>
                <a:cs typeface="Arial" charset="0"/>
              </a:rPr>
              <a:t> </a:t>
            </a:r>
          </a:p>
          <a:p>
            <a:pPr>
              <a:buSzPct val="125000"/>
              <a:buFont typeface="Wingdings 2" pitchFamily="18" charset="2"/>
              <a:buNone/>
              <a:defRPr/>
            </a:pPr>
            <a:r>
              <a:rPr lang="en-US" sz="2200" dirty="0" smtClean="0">
                <a:latin typeface="Arial" charset="0"/>
                <a:cs typeface="Arial" charset="0"/>
              </a:rPr>
              <a:t>Michael Casey, “</a:t>
            </a:r>
            <a:r>
              <a:rPr lang="en-US" sz="2200" i="1" dirty="0" smtClean="0">
                <a:latin typeface="Arial" charset="0"/>
                <a:cs typeface="Arial" charset="0"/>
              </a:rPr>
              <a:t>Genetic Advantages of Texas Longhorn Cattle”</a:t>
            </a:r>
          </a:p>
          <a:p>
            <a:pPr lvl="1">
              <a:buFont typeface="Wingdings 2" pitchFamily="18" charset="2"/>
              <a:buNone/>
              <a:defRPr/>
            </a:pPr>
            <a:r>
              <a:rPr lang="en-US" sz="2200" dirty="0" smtClean="0">
                <a:latin typeface="Arial" charset="0"/>
                <a:cs typeface="Arial" charset="0"/>
                <a:hlinkClick r:id="rId6"/>
              </a:rPr>
              <a:t>http://www.fairlealonghorns.com/Articles/genetic.html</a:t>
            </a:r>
            <a:r>
              <a:rPr lang="en-US" sz="2200" dirty="0" smtClean="0">
                <a:latin typeface="Arial" charset="0"/>
                <a:cs typeface="Arial" charset="0"/>
              </a:rPr>
              <a:t> </a:t>
            </a:r>
          </a:p>
          <a:p>
            <a:pPr>
              <a:buSzPct val="125000"/>
              <a:buFont typeface="Wingdings 2" pitchFamily="18" charset="2"/>
              <a:buNone/>
              <a:defRPr/>
            </a:pPr>
            <a:r>
              <a:rPr lang="en-US" sz="2200" dirty="0" smtClean="0">
                <a:latin typeface="Arial" charset="0"/>
                <a:cs typeface="Arial" charset="0"/>
              </a:rPr>
              <a:t>John E Rouse, World Cattle III, “Cattle of North America”, University of Oklahoma Press:   Norman, 1973</a:t>
            </a:r>
            <a:endParaRPr lang="en-US" sz="2200" i="1" dirty="0" smtClean="0">
              <a:latin typeface="Arial" charset="0"/>
              <a:cs typeface="Arial" charset="0"/>
            </a:endParaRPr>
          </a:p>
          <a:p>
            <a:pPr>
              <a:buSzPct val="125000"/>
              <a:buFont typeface="Wingdings 2" pitchFamily="18" charset="2"/>
              <a:buNone/>
              <a:defRPr/>
            </a:pPr>
            <a:r>
              <a:rPr lang="en-US" sz="2200" dirty="0" smtClean="0">
                <a:latin typeface="Arial" charset="0"/>
                <a:cs typeface="Arial" charset="0"/>
              </a:rPr>
              <a:t>International  Texas Longhorn Association</a:t>
            </a:r>
          </a:p>
          <a:p>
            <a:pPr lvl="1">
              <a:buFont typeface="Wingdings 2" pitchFamily="18" charset="2"/>
              <a:buNone/>
              <a:defRPr/>
            </a:pPr>
            <a:r>
              <a:rPr lang="en-US" sz="2200" dirty="0" smtClean="0">
                <a:latin typeface="Arial" charset="0"/>
                <a:cs typeface="Arial" charset="0"/>
                <a:hlinkClick r:id="rId7"/>
              </a:rPr>
              <a:t>http://www.itla.net/Longhorn_Information/index.cfm?con=faq</a:t>
            </a:r>
            <a:r>
              <a:rPr lang="en-US" sz="2200" dirty="0" smtClean="0">
                <a:latin typeface="Arial" charset="0"/>
                <a:cs typeface="Arial" charset="0"/>
              </a:rPr>
              <a:t> </a:t>
            </a:r>
          </a:p>
          <a:p>
            <a:pPr>
              <a:buSzPct val="125000"/>
              <a:buFont typeface="Wingdings 2" pitchFamily="18" charset="2"/>
              <a:buNone/>
              <a:defRPr/>
            </a:pPr>
            <a:r>
              <a:rPr lang="en-US" sz="2200" dirty="0" smtClean="0">
                <a:latin typeface="Arial" charset="0"/>
                <a:cs typeface="Arial" charset="0"/>
              </a:rPr>
              <a:t> Cora </a:t>
            </a:r>
            <a:r>
              <a:rPr lang="en-US" sz="2200" dirty="0" err="1" smtClean="0">
                <a:latin typeface="Arial" charset="0"/>
                <a:cs typeface="Arial" charset="0"/>
              </a:rPr>
              <a:t>Oltersdorf</a:t>
            </a:r>
            <a:r>
              <a:rPr lang="en-US" sz="2200" dirty="0" smtClean="0">
                <a:latin typeface="Arial" charset="0"/>
                <a:cs typeface="Arial" charset="0"/>
              </a:rPr>
              <a:t>, “A Dying Breed” , </a:t>
            </a:r>
            <a:r>
              <a:rPr lang="en-US" sz="2200" dirty="0" err="1" smtClean="0">
                <a:latin typeface="Arial" charset="0"/>
                <a:cs typeface="Arial" charset="0"/>
              </a:rPr>
              <a:t>Alcalde</a:t>
            </a:r>
            <a:r>
              <a:rPr lang="en-US" sz="2200" dirty="0" smtClean="0">
                <a:latin typeface="Arial" charset="0"/>
                <a:cs typeface="Arial" charset="0"/>
              </a:rPr>
              <a:t>, November/December 2002</a:t>
            </a:r>
          </a:p>
          <a:p>
            <a:pPr>
              <a:buSzPct val="125000"/>
              <a:buFont typeface="Wingdings 2" pitchFamily="18" charset="2"/>
              <a:buNone/>
              <a:defRPr/>
            </a:pPr>
            <a:r>
              <a:rPr lang="en-US" sz="2200" dirty="0" smtClean="0">
                <a:latin typeface="Arial" charset="0"/>
                <a:cs typeface="Arial" charset="0"/>
              </a:rPr>
              <a:t>Cattleman’s Texas Longhorn Registry </a:t>
            </a:r>
            <a:r>
              <a:rPr lang="en-US" sz="2200" dirty="0" smtClean="0">
                <a:latin typeface="Arial" charset="0"/>
                <a:cs typeface="Arial" charset="0"/>
                <a:hlinkClick r:id="rId8"/>
              </a:rPr>
              <a:t>http://www.ctlr.org/Resources/Alcalde/index.html</a:t>
            </a:r>
            <a:endParaRPr lang="en-US" sz="2200" dirty="0" smtClean="0">
              <a:latin typeface="Arial" charset="0"/>
              <a:cs typeface="Arial" charset="0"/>
            </a:endParaRPr>
          </a:p>
          <a:p>
            <a:pPr>
              <a:buSzPct val="125000"/>
              <a:buFont typeface="Wingdings 2" pitchFamily="18" charset="2"/>
              <a:buNone/>
              <a:defRPr/>
            </a:pPr>
            <a:r>
              <a:rPr lang="en-US" sz="2200" dirty="0" smtClean="0">
                <a:latin typeface="Arial" charset="0"/>
                <a:cs typeface="Arial" charset="0"/>
              </a:rPr>
              <a:t>D.E. Ray, S. B. </a:t>
            </a:r>
            <a:r>
              <a:rPr lang="en-US" sz="2200" dirty="0" err="1" smtClean="0">
                <a:latin typeface="Arial" charset="0"/>
                <a:cs typeface="Arial" charset="0"/>
              </a:rPr>
              <a:t>Itulya</a:t>
            </a:r>
            <a:r>
              <a:rPr lang="en-US" sz="2200" dirty="0" smtClean="0">
                <a:latin typeface="Arial" charset="0"/>
                <a:cs typeface="Arial" charset="0"/>
              </a:rPr>
              <a:t>, C.B. </a:t>
            </a:r>
            <a:r>
              <a:rPr lang="en-US" sz="2200" dirty="0" err="1" smtClean="0">
                <a:latin typeface="Arial" charset="0"/>
                <a:cs typeface="Arial" charset="0"/>
              </a:rPr>
              <a:t>Roubicek</a:t>
            </a:r>
            <a:r>
              <a:rPr lang="en-US" sz="2200" dirty="0" smtClean="0">
                <a:latin typeface="Arial" charset="0"/>
                <a:cs typeface="Arial" charset="0"/>
              </a:rPr>
              <a:t> and C. R. Benson, </a:t>
            </a:r>
            <a:r>
              <a:rPr lang="en-US" sz="2200" dirty="0" smtClean="0">
                <a:latin typeface="Arial" pitchFamily="34" charset="0"/>
                <a:cs typeface="Arial" pitchFamily="34" charset="0"/>
              </a:rPr>
              <a:t>“Pregnancy Rate, Calf Mortality and Calving Date in Unsupplemented  Hereford Range cows”,  Livestock Production Science Volume  23, Issue  3-4, Pages 305-315  </a:t>
            </a:r>
            <a:r>
              <a:rPr lang="en-US" sz="2200" dirty="0" smtClean="0">
                <a:latin typeface="Arial" pitchFamily="34" charset="0"/>
                <a:cs typeface="Arial" pitchFamily="34" charset="0"/>
                <a:hlinkClick r:id="rId9"/>
              </a:rPr>
              <a:t>http://www.sciencedirect.com</a:t>
            </a:r>
            <a:r>
              <a:rPr lang="en-US" sz="2200" dirty="0" smtClean="0">
                <a:latin typeface="Arial" pitchFamily="34" charset="0"/>
                <a:cs typeface="Arial" pitchFamily="34" charset="0"/>
              </a:rPr>
              <a:t> </a:t>
            </a:r>
          </a:p>
          <a:p>
            <a:pPr>
              <a:buSzPct val="125000"/>
              <a:buFont typeface="Wingdings 2" pitchFamily="18" charset="2"/>
              <a:buNone/>
              <a:defRPr/>
            </a:pPr>
            <a:r>
              <a:rPr lang="en-US" sz="2200" dirty="0" smtClean="0">
                <a:latin typeface="Arial" charset="0"/>
                <a:cs typeface="Arial" charset="0"/>
              </a:rPr>
              <a:t>Julie Pack,</a:t>
            </a:r>
          </a:p>
          <a:p>
            <a:pPr>
              <a:buSzPct val="125000"/>
              <a:buFont typeface="Wingdings 2" pitchFamily="18" charset="2"/>
              <a:buNone/>
              <a:defRPr/>
            </a:pPr>
            <a:r>
              <a:rPr lang="en-US" sz="2200" dirty="0" smtClean="0">
                <a:latin typeface="Arial" charset="0"/>
                <a:cs typeface="Arial" charset="0"/>
              </a:rPr>
              <a:t>“Breed Comparisons in the </a:t>
            </a:r>
            <a:r>
              <a:rPr lang="en-US" sz="2200" dirty="0" err="1" smtClean="0">
                <a:latin typeface="Arial" charset="0"/>
                <a:cs typeface="Arial" charset="0"/>
              </a:rPr>
              <a:t>Germplasm</a:t>
            </a:r>
            <a:r>
              <a:rPr lang="en-US" sz="2200" dirty="0" smtClean="0">
                <a:latin typeface="Arial" charset="0"/>
                <a:cs typeface="Arial" charset="0"/>
              </a:rPr>
              <a:t> Evaluation Program at MARC</a:t>
            </a:r>
          </a:p>
          <a:p>
            <a:pPr lvl="1">
              <a:buFont typeface="Wingdings 2" pitchFamily="18" charset="2"/>
              <a:buNone/>
              <a:defRPr/>
            </a:pPr>
            <a:r>
              <a:rPr lang="en-US" sz="2200" dirty="0" smtClean="0">
                <a:latin typeface="Arial" charset="0"/>
                <a:cs typeface="Arial" charset="0"/>
              </a:rPr>
              <a:t>U.S. Department of Agriculture </a:t>
            </a:r>
            <a:r>
              <a:rPr lang="en-US" sz="2200" dirty="0" smtClean="0">
                <a:latin typeface="Arial" charset="0"/>
                <a:cs typeface="Arial" charset="0"/>
                <a:hlinkClick r:id="rId5"/>
              </a:rPr>
              <a:t>http://www.ansi.okstate.edu/breeds/research/marccomp.htm</a:t>
            </a:r>
            <a:r>
              <a:rPr lang="en-US" sz="2200" dirty="0" smtClean="0">
                <a:latin typeface="Arial" charset="0"/>
                <a:cs typeface="Arial" charset="0"/>
              </a:rPr>
              <a:t> </a:t>
            </a:r>
          </a:p>
          <a:p>
            <a:pPr lvl="1">
              <a:buFont typeface="Wingdings 2" pitchFamily="18" charset="2"/>
              <a:buNone/>
              <a:defRPr/>
            </a:pPr>
            <a:endParaRPr lang="en-US" sz="1900" dirty="0" smtClean="0">
              <a:latin typeface="Arial" charset="0"/>
              <a:cs typeface="Arial" charset="0"/>
            </a:endParaRPr>
          </a:p>
          <a:p>
            <a:pPr>
              <a:buNone/>
            </a:pPr>
            <a:r>
              <a:rPr lang="en-US" sz="3400" dirty="0" smtClean="0">
                <a:solidFill>
                  <a:schemeClr val="bg1"/>
                </a:solidFill>
              </a:rPr>
              <a:t>This Power Point was developed by Kristene Newcomb for  Cattlemen’s Texas Longhorn Conservancy and the State Herds of Texas.  You are welcome to use it in your class room. </a:t>
            </a:r>
          </a:p>
          <a:p>
            <a:pPr algn="ctr">
              <a:buNone/>
            </a:pPr>
            <a:r>
              <a:rPr lang="en-US" sz="3400" dirty="0" smtClean="0">
                <a:solidFill>
                  <a:schemeClr val="bg1"/>
                </a:solidFill>
                <a:hlinkClick r:id="rId10"/>
              </a:rPr>
              <a:t>Kristene@folsomfallies.com</a:t>
            </a:r>
            <a:endParaRPr lang="en-US" sz="3400" dirty="0" smtClean="0">
              <a:solidFill>
                <a:schemeClr val="bg1"/>
              </a:solidFill>
            </a:endParaRPr>
          </a:p>
          <a:p>
            <a:pPr>
              <a:buFont typeface="Wingdings 2" pitchFamily="18" charset="2"/>
              <a:buNone/>
              <a:defRPr/>
            </a:pPr>
            <a:endParaRPr lang="en-US" sz="1800" dirty="0" smtClean="0"/>
          </a:p>
        </p:txBody>
      </p:sp>
      <p:sp>
        <p:nvSpPr>
          <p:cNvPr id="3" name="Title 2"/>
          <p:cNvSpPr>
            <a:spLocks noGrp="1"/>
          </p:cNvSpPr>
          <p:nvPr>
            <p:ph type="title"/>
          </p:nvPr>
        </p:nvSpPr>
        <p:spPr>
          <a:xfrm>
            <a:off x="457200" y="152400"/>
            <a:ext cx="8229600" cy="762000"/>
          </a:xfrm>
        </p:spPr>
        <p:txBody>
          <a:bodyPr/>
          <a:lstStyle/>
          <a:p>
            <a:pPr algn="ctr">
              <a:defRPr/>
            </a:pPr>
            <a:r>
              <a:rPr dirty="0" smtClean="0"/>
              <a:t>Bibliography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dirty="0" smtClean="0">
                <a:solidFill>
                  <a:srgbClr val="C00000"/>
                </a:solidFill>
              </a:rPr>
              <a:t>Biome </a:t>
            </a:r>
            <a:r>
              <a:rPr lang="en-US" sz="2400" dirty="0" smtClean="0"/>
              <a:t>– an area that is defined by its geography and climate.</a:t>
            </a:r>
          </a:p>
          <a:p>
            <a:pPr eaLnBrk="1" hangingPunct="1"/>
            <a:r>
              <a:rPr lang="en-US" sz="2400" dirty="0" smtClean="0">
                <a:solidFill>
                  <a:srgbClr val="C00000"/>
                </a:solidFill>
              </a:rPr>
              <a:t>Ecosystem </a:t>
            </a:r>
            <a:r>
              <a:rPr lang="en-US" sz="2400" dirty="0" smtClean="0"/>
              <a:t> - a system formed by the interaction of a community of organisms with </a:t>
            </a:r>
            <a:r>
              <a:rPr lang="en-US" sz="2400" dirty="0" err="1" smtClean="0"/>
              <a:t>abiotic</a:t>
            </a:r>
            <a:r>
              <a:rPr lang="en-US" sz="2400" dirty="0" smtClean="0"/>
              <a:t> and biotic factors</a:t>
            </a:r>
          </a:p>
          <a:p>
            <a:pPr eaLnBrk="1" hangingPunct="1"/>
            <a:r>
              <a:rPr lang="en-US" sz="2400" dirty="0" err="1" smtClean="0">
                <a:solidFill>
                  <a:srgbClr val="C00000"/>
                </a:solidFill>
              </a:rPr>
              <a:t>Abiotic</a:t>
            </a:r>
            <a:r>
              <a:rPr lang="en-US" sz="2400" dirty="0" smtClean="0">
                <a:solidFill>
                  <a:srgbClr val="C00000"/>
                </a:solidFill>
              </a:rPr>
              <a:t> Factors </a:t>
            </a:r>
            <a:r>
              <a:rPr lang="en-US" sz="2400" dirty="0" smtClean="0"/>
              <a:t>- non-living factors within an ecosystem such as temperature and water</a:t>
            </a:r>
            <a:endParaRPr lang="en-US" sz="2400" dirty="0" smtClean="0">
              <a:solidFill>
                <a:srgbClr val="C00000"/>
              </a:solidFill>
            </a:endParaRPr>
          </a:p>
          <a:p>
            <a:pPr eaLnBrk="1" hangingPunct="1"/>
            <a:r>
              <a:rPr lang="en-US" sz="2400" dirty="0" smtClean="0">
                <a:solidFill>
                  <a:srgbClr val="C00000"/>
                </a:solidFill>
              </a:rPr>
              <a:t>Biotic Factors </a:t>
            </a:r>
            <a:r>
              <a:rPr lang="en-US" sz="2400" dirty="0" smtClean="0"/>
              <a:t>– living and previously living factors within an ecosystem such as plants</a:t>
            </a:r>
            <a:endParaRPr lang="en-US" sz="2400" dirty="0" smtClean="0">
              <a:solidFill>
                <a:srgbClr val="C00000"/>
              </a:solidFill>
            </a:endParaRPr>
          </a:p>
          <a:p>
            <a:pPr eaLnBrk="1" hangingPunct="1"/>
            <a:r>
              <a:rPr lang="en-US" sz="2400" dirty="0" smtClean="0">
                <a:solidFill>
                  <a:srgbClr val="C00000"/>
                </a:solidFill>
              </a:rPr>
              <a:t>Adaptation</a:t>
            </a:r>
            <a:r>
              <a:rPr lang="en-US" sz="2400" dirty="0" smtClean="0"/>
              <a:t> -the ability of a species to survive in a particular ecological biome due to alterations of form or behavior brought about through natural selection</a:t>
            </a:r>
          </a:p>
        </p:txBody>
      </p:sp>
      <p:sp>
        <p:nvSpPr>
          <p:cNvPr id="3" name="Title 2"/>
          <p:cNvSpPr>
            <a:spLocks noGrp="1"/>
          </p:cNvSpPr>
          <p:nvPr>
            <p:ph type="title"/>
          </p:nvPr>
        </p:nvSpPr>
        <p:spPr/>
        <p:txBody>
          <a:bodyPr>
            <a:normAutofit/>
          </a:bodyPr>
          <a:lstStyle/>
          <a:p>
            <a:pPr algn="ctr"/>
            <a:r>
              <a:rPr lang="en-US" sz="6000" dirty="0" smtClean="0"/>
              <a:t>Vocabulary</a:t>
            </a:r>
            <a:endParaRPr 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descr="map.png"/>
          <p:cNvPicPr>
            <a:picLocks noChangeAspect="1"/>
          </p:cNvPicPr>
          <p:nvPr/>
        </p:nvPicPr>
        <p:blipFill>
          <a:blip r:embed="rId3" cstate="print"/>
          <a:srcRect/>
          <a:stretch>
            <a:fillRect/>
          </a:stretch>
        </p:blipFill>
        <p:spPr bwMode="auto">
          <a:xfrm>
            <a:off x="1058863" y="1295400"/>
            <a:ext cx="7594600" cy="4876800"/>
          </a:xfrm>
          <a:prstGeom prst="rect">
            <a:avLst/>
          </a:prstGeom>
          <a:noFill/>
          <a:ln w="9525">
            <a:noFill/>
            <a:miter lim="800000"/>
            <a:headEnd/>
            <a:tailEnd/>
          </a:ln>
        </p:spPr>
      </p:pic>
      <p:sp>
        <p:nvSpPr>
          <p:cNvPr id="3993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eaLnBrk="1" hangingPunct="1">
              <a:defRPr/>
            </a:pPr>
            <a:r>
              <a:rPr sz="2800" dirty="0" smtClean="0">
                <a:ln>
                  <a:noFill/>
                </a:ln>
                <a:effectLst/>
              </a:rPr>
              <a:t>Comparing  naturally  selected  adaptation  of  Spanish Cattle  in  Desert,  Swamp  and  </a:t>
            </a:r>
            <a:r>
              <a:rPr sz="2800" smtClean="0">
                <a:ln>
                  <a:noFill/>
                </a:ln>
                <a:effectLst/>
              </a:rPr>
              <a:t>Grassland Ecosystems</a:t>
            </a:r>
            <a:endParaRPr sz="2800" dirty="0" smtClean="0">
              <a:ln>
                <a:noFill/>
              </a:ln>
              <a:effectLst/>
            </a:endParaRPr>
          </a:p>
        </p:txBody>
      </p:sp>
      <p:cxnSp>
        <p:nvCxnSpPr>
          <p:cNvPr id="10" name="Straight Arrow Connector 9"/>
          <p:cNvCxnSpPr/>
          <p:nvPr/>
        </p:nvCxnSpPr>
        <p:spPr>
          <a:xfrm>
            <a:off x="3167062" y="4167187"/>
            <a:ext cx="457201" cy="3810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9221" name="Picture 10" descr="subtropical evergreen forest.jpg"/>
          <p:cNvPicPr>
            <a:picLocks noChangeAspect="1"/>
          </p:cNvPicPr>
          <p:nvPr/>
        </p:nvPicPr>
        <p:blipFill>
          <a:blip r:embed="rId4" cstate="print"/>
          <a:srcRect/>
          <a:stretch>
            <a:fillRect/>
          </a:stretch>
        </p:blipFill>
        <p:spPr bwMode="auto">
          <a:xfrm>
            <a:off x="6477000" y="2514600"/>
            <a:ext cx="1760538" cy="1209675"/>
          </a:xfrm>
          <a:prstGeom prst="rect">
            <a:avLst/>
          </a:prstGeom>
          <a:noFill/>
          <a:ln w="9525">
            <a:noFill/>
            <a:miter lim="800000"/>
            <a:headEnd/>
            <a:tailEnd/>
          </a:ln>
        </p:spPr>
      </p:pic>
      <p:cxnSp>
        <p:nvCxnSpPr>
          <p:cNvPr id="13" name="Straight Arrow Connector 12"/>
          <p:cNvCxnSpPr/>
          <p:nvPr/>
        </p:nvCxnSpPr>
        <p:spPr>
          <a:xfrm rot="5400000">
            <a:off x="5562600" y="3733800"/>
            <a:ext cx="8382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9223" name="Picture 14" descr="texasprairie.jpg"/>
          <p:cNvPicPr>
            <a:picLocks noChangeAspect="1"/>
          </p:cNvPicPr>
          <p:nvPr/>
        </p:nvPicPr>
        <p:blipFill>
          <a:blip r:embed="rId5" cstate="print"/>
          <a:srcRect/>
          <a:stretch>
            <a:fillRect/>
          </a:stretch>
        </p:blipFill>
        <p:spPr bwMode="auto">
          <a:xfrm>
            <a:off x="6477000" y="4114800"/>
            <a:ext cx="1419225" cy="1341438"/>
          </a:xfrm>
          <a:prstGeom prst="rect">
            <a:avLst/>
          </a:prstGeom>
          <a:noFill/>
          <a:ln w="9525">
            <a:noFill/>
            <a:miter lim="800000"/>
            <a:headEnd/>
            <a:tailEnd/>
          </a:ln>
        </p:spPr>
      </p:pic>
      <p:cxnSp>
        <p:nvCxnSpPr>
          <p:cNvPr id="17" name="Straight Arrow Connector 16"/>
          <p:cNvCxnSpPr/>
          <p:nvPr/>
        </p:nvCxnSpPr>
        <p:spPr>
          <a:xfrm rot="10800000">
            <a:off x="4648200" y="4572000"/>
            <a:ext cx="17526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6553200" y="2133600"/>
            <a:ext cx="1658938" cy="369888"/>
          </a:xfrm>
          <a:prstGeom prst="rect">
            <a:avLst/>
          </a:prstGeom>
          <a:noFill/>
        </p:spPr>
        <p:txBody>
          <a:bodyPr wrap="none">
            <a:spAutoFit/>
          </a:bodyPr>
          <a:lstStyle/>
          <a:p>
            <a:pPr>
              <a:defRPr/>
            </a:pPr>
            <a:r>
              <a:rPr lang="en-US" dirty="0">
                <a:solidFill>
                  <a:schemeClr val="tx2">
                    <a:lumMod val="50000"/>
                  </a:schemeClr>
                </a:solidFill>
              </a:rPr>
              <a:t>Cracker Cattle</a:t>
            </a:r>
          </a:p>
        </p:txBody>
      </p:sp>
      <p:sp>
        <p:nvSpPr>
          <p:cNvPr id="19" name="TextBox 18"/>
          <p:cNvSpPr txBox="1"/>
          <p:nvPr/>
        </p:nvSpPr>
        <p:spPr>
          <a:xfrm>
            <a:off x="6324600" y="3810000"/>
            <a:ext cx="1825625" cy="369888"/>
          </a:xfrm>
          <a:prstGeom prst="rect">
            <a:avLst/>
          </a:prstGeom>
          <a:noFill/>
        </p:spPr>
        <p:txBody>
          <a:bodyPr wrap="none">
            <a:spAutoFit/>
          </a:bodyPr>
          <a:lstStyle/>
          <a:p>
            <a:pPr>
              <a:defRPr/>
            </a:pPr>
            <a:r>
              <a:rPr lang="en-US" dirty="0">
                <a:solidFill>
                  <a:schemeClr val="accent3">
                    <a:lumMod val="75000"/>
                  </a:schemeClr>
                </a:solidFill>
              </a:rPr>
              <a:t>Longhorn Cattle</a:t>
            </a:r>
          </a:p>
        </p:txBody>
      </p:sp>
      <p:sp>
        <p:nvSpPr>
          <p:cNvPr id="20" name="TextBox 19"/>
          <p:cNvSpPr txBox="1"/>
          <p:nvPr/>
        </p:nvSpPr>
        <p:spPr>
          <a:xfrm>
            <a:off x="1219200" y="1905000"/>
            <a:ext cx="1903413" cy="369888"/>
          </a:xfrm>
          <a:prstGeom prst="rect">
            <a:avLst/>
          </a:prstGeom>
          <a:noFill/>
        </p:spPr>
        <p:txBody>
          <a:bodyPr wrap="none">
            <a:spAutoFit/>
          </a:bodyPr>
          <a:lstStyle/>
          <a:p>
            <a:pPr>
              <a:defRPr/>
            </a:pPr>
            <a:r>
              <a:rPr lang="en-US" dirty="0">
                <a:solidFill>
                  <a:schemeClr val="accent3">
                    <a:lumMod val="75000"/>
                  </a:schemeClr>
                </a:solidFill>
              </a:rPr>
              <a:t>Chinampo Cattle</a:t>
            </a:r>
          </a:p>
        </p:txBody>
      </p:sp>
      <p:pic>
        <p:nvPicPr>
          <p:cNvPr id="9228" name="Picture 15" descr="http://www.desertmuseum.org/desert/habitats/tscrub/coast02_300.jpg">
            <a:hlinkClick r:id="rId6"/>
          </p:cNvPr>
          <p:cNvPicPr>
            <a:picLocks noChangeAspect="1" noChangeArrowheads="1"/>
          </p:cNvPicPr>
          <p:nvPr/>
        </p:nvPicPr>
        <p:blipFill>
          <a:blip r:embed="rId7" cstate="print"/>
          <a:srcRect/>
          <a:stretch>
            <a:fillRect/>
          </a:stretch>
        </p:blipFill>
        <p:spPr bwMode="auto">
          <a:xfrm>
            <a:off x="1295400" y="2590800"/>
            <a:ext cx="21336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3733800" y="2438400"/>
            <a:ext cx="4953000" cy="4191000"/>
          </a:xfrm>
        </p:spPr>
        <p:txBody>
          <a:bodyPr/>
          <a:lstStyle/>
          <a:p>
            <a:pPr eaLnBrk="1" hangingPunct="1"/>
            <a:r>
              <a:rPr lang="en-US" sz="2400" smtClean="0">
                <a:solidFill>
                  <a:schemeClr val="bg1"/>
                </a:solidFill>
              </a:rPr>
              <a:t>Atlantic and Gulf Coast areas of Florida, Georgia, Alabama and Mississippi </a:t>
            </a:r>
          </a:p>
          <a:p>
            <a:pPr eaLnBrk="1" hangingPunct="1"/>
            <a:r>
              <a:rPr lang="en-US" sz="2400" smtClean="0">
                <a:solidFill>
                  <a:schemeClr val="bg1"/>
                </a:solidFill>
              </a:rPr>
              <a:t>Biome – dense swamp, thick “scrub heavily wooded lowland areas  with fast growing lush vegetation that has a high salt, low protein and mineral content. </a:t>
            </a:r>
          </a:p>
          <a:p>
            <a:pPr eaLnBrk="1" hangingPunct="1"/>
            <a:r>
              <a:rPr lang="en-US" sz="2400" smtClean="0">
                <a:solidFill>
                  <a:schemeClr val="bg1"/>
                </a:solidFill>
              </a:rPr>
              <a:t>Cougars and packs of coyote are natural predators in this area</a:t>
            </a:r>
          </a:p>
          <a:p>
            <a:pPr eaLnBrk="1" hangingPunct="1">
              <a:buFont typeface="Wingdings 2" pitchFamily="18" charset="2"/>
              <a:buNone/>
            </a:pPr>
            <a:endParaRPr lang="en-US" sz="2400" smtClean="0">
              <a:solidFill>
                <a:schemeClr val="bg1"/>
              </a:solidFill>
            </a:endParaRPr>
          </a:p>
          <a:p>
            <a:pPr eaLnBrk="1" hangingPunct="1"/>
            <a:endParaRPr lang="en-US" sz="2400" smtClean="0">
              <a:solidFill>
                <a:schemeClr val="bg1"/>
              </a:solidFill>
            </a:endParaRPr>
          </a:p>
        </p:txBody>
      </p:sp>
      <p:sp>
        <p:nvSpPr>
          <p:cNvPr id="3" name="Title 2"/>
          <p:cNvSpPr>
            <a:spLocks noGrp="1"/>
          </p:cNvSpPr>
          <p:nvPr>
            <p:ph type="title"/>
          </p:nvPr>
        </p:nvSpPr>
        <p:spPr>
          <a:xfrm>
            <a:off x="457200" y="152400"/>
            <a:ext cx="4343400" cy="914400"/>
          </a:xfrm>
        </p:spPr>
        <p:txBody>
          <a:bodyPr/>
          <a:lstStyle/>
          <a:p>
            <a:pPr algn="ctr" eaLnBrk="1" hangingPunct="1">
              <a:defRPr/>
            </a:pPr>
            <a:r>
              <a:rPr smtClean="0"/>
              <a:t>Cracker Cattle</a:t>
            </a:r>
            <a:endParaRPr/>
          </a:p>
        </p:txBody>
      </p:sp>
      <p:pic>
        <p:nvPicPr>
          <p:cNvPr id="10244" name="Picture 5" descr="floridacracker-web-3.jpg"/>
          <p:cNvPicPr>
            <a:picLocks noChangeAspect="1"/>
          </p:cNvPicPr>
          <p:nvPr/>
        </p:nvPicPr>
        <p:blipFill>
          <a:blip r:embed="rId3" cstate="print"/>
          <a:srcRect/>
          <a:stretch>
            <a:fillRect/>
          </a:stretch>
        </p:blipFill>
        <p:spPr bwMode="auto">
          <a:xfrm>
            <a:off x="685800" y="3581400"/>
            <a:ext cx="2857500" cy="2085975"/>
          </a:xfrm>
          <a:prstGeom prst="rect">
            <a:avLst/>
          </a:prstGeom>
          <a:noFill/>
          <a:ln w="9525">
            <a:noFill/>
            <a:miter lim="800000"/>
            <a:headEnd/>
            <a:tailEnd/>
          </a:ln>
        </p:spPr>
      </p:pic>
      <p:pic>
        <p:nvPicPr>
          <p:cNvPr id="10245" name="Picture 6" descr="Crackerbull.jpg"/>
          <p:cNvPicPr>
            <a:picLocks noChangeAspect="1"/>
          </p:cNvPicPr>
          <p:nvPr/>
        </p:nvPicPr>
        <p:blipFill>
          <a:blip r:embed="rId4" cstate="print"/>
          <a:srcRect/>
          <a:stretch>
            <a:fillRect/>
          </a:stretch>
        </p:blipFill>
        <p:spPr bwMode="auto">
          <a:xfrm>
            <a:off x="5426075" y="304800"/>
            <a:ext cx="2879725" cy="2057400"/>
          </a:xfrm>
          <a:prstGeom prst="rect">
            <a:avLst/>
          </a:prstGeom>
          <a:noFill/>
          <a:ln w="9525">
            <a:noFill/>
            <a:miter lim="800000"/>
            <a:headEnd/>
            <a:tailEnd/>
          </a:ln>
        </p:spPr>
      </p:pic>
      <p:pic>
        <p:nvPicPr>
          <p:cNvPr id="10246" name="Picture 7" descr="http://www.ansi.okstate.edu/breeds/cattle/floridacracker/images/floridacracker-web-2.jpg"/>
          <p:cNvPicPr>
            <a:picLocks noChangeAspect="1" noChangeArrowheads="1"/>
          </p:cNvPicPr>
          <p:nvPr/>
        </p:nvPicPr>
        <p:blipFill>
          <a:blip r:embed="rId5" cstate="print"/>
          <a:srcRect/>
          <a:stretch>
            <a:fillRect/>
          </a:stretch>
        </p:blipFill>
        <p:spPr bwMode="auto">
          <a:xfrm>
            <a:off x="457200" y="1143000"/>
            <a:ext cx="3313113"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eaLnBrk="1" hangingPunct="1">
              <a:buFont typeface="Wingdings 2" pitchFamily="18" charset="2"/>
              <a:buNone/>
            </a:pPr>
            <a:endParaRPr lang="en-US" dirty="0" smtClean="0"/>
          </a:p>
          <a:p>
            <a:pPr eaLnBrk="1" hangingPunct="1"/>
            <a:r>
              <a:rPr lang="en-US" dirty="0" smtClean="0"/>
              <a:t>Cows weight 450-800 lbs     Bulls weight 800-1200 lbs</a:t>
            </a:r>
          </a:p>
          <a:p>
            <a:pPr eaLnBrk="1" hangingPunct="1"/>
            <a:r>
              <a:rPr lang="en-US" dirty="0" smtClean="0"/>
              <a:t>Horns:  Small bases that turn up close to their base and produce a wide variety of shapes frequently turning up close to the head.</a:t>
            </a:r>
          </a:p>
          <a:p>
            <a:pPr eaLnBrk="1" hangingPunct="1"/>
            <a:r>
              <a:rPr lang="en-US" dirty="0" smtClean="0"/>
              <a:t>High salt, low mineral and protein content of available food </a:t>
            </a:r>
          </a:p>
          <a:p>
            <a:pPr eaLnBrk="1" hangingPunct="1"/>
            <a:r>
              <a:rPr lang="en-US" dirty="0" smtClean="0"/>
              <a:t>Usually calves every two years.</a:t>
            </a:r>
          </a:p>
          <a:p>
            <a:pPr eaLnBrk="1" hangingPunct="1">
              <a:buFont typeface="Wingdings 2" pitchFamily="18" charset="2"/>
              <a:buNone/>
            </a:pPr>
            <a:endParaRPr lang="en-US" dirty="0" smtClean="0"/>
          </a:p>
        </p:txBody>
      </p:sp>
      <p:sp>
        <p:nvSpPr>
          <p:cNvPr id="3" name="Title 2"/>
          <p:cNvSpPr>
            <a:spLocks noGrp="1"/>
          </p:cNvSpPr>
          <p:nvPr>
            <p:ph type="title"/>
          </p:nvPr>
        </p:nvSpPr>
        <p:spPr/>
        <p:txBody>
          <a:bodyPr/>
          <a:lstStyle/>
          <a:p>
            <a:pPr algn="ctr" eaLnBrk="1" hangingPunct="1">
              <a:defRPr/>
            </a:pPr>
            <a:r>
              <a:rPr dirty="0" smtClean="0"/>
              <a:t>Cracker Cattle </a:t>
            </a:r>
            <a:r>
              <a:rPr dirty="0" err="1" smtClean="0"/>
              <a:t>Charateristics</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429000" y="1828800"/>
            <a:ext cx="5257800" cy="2971800"/>
          </a:xfrm>
        </p:spPr>
        <p:txBody>
          <a:bodyPr/>
          <a:lstStyle/>
          <a:p>
            <a:pPr marL="273050" lvl="1" eaLnBrk="1" hangingPunct="1">
              <a:spcBef>
                <a:spcPts val="600"/>
              </a:spcBef>
              <a:buClr>
                <a:schemeClr val="accent2"/>
              </a:buClr>
            </a:pPr>
            <a:endParaRPr lang="en-US" smtClean="0"/>
          </a:p>
          <a:p>
            <a:pPr marL="273050" lvl="1" eaLnBrk="1" hangingPunct="1">
              <a:spcBef>
                <a:spcPts val="600"/>
              </a:spcBef>
              <a:buClr>
                <a:schemeClr val="accent2"/>
              </a:buClr>
              <a:buFont typeface="Wingdings 2" pitchFamily="18" charset="2"/>
              <a:buNone/>
            </a:pPr>
            <a:r>
              <a:rPr lang="en-US" sz="2000" smtClean="0">
                <a:solidFill>
                  <a:schemeClr val="bg1"/>
                </a:solidFill>
              </a:rPr>
              <a:t>Baja, California, Mexico.</a:t>
            </a:r>
          </a:p>
          <a:p>
            <a:pPr marL="273050" lvl="1" eaLnBrk="1" hangingPunct="1">
              <a:spcBef>
                <a:spcPts val="600"/>
              </a:spcBef>
              <a:buClr>
                <a:schemeClr val="accent2"/>
              </a:buClr>
              <a:buFont typeface="Wingdings 2" pitchFamily="18" charset="2"/>
              <a:buNone/>
            </a:pPr>
            <a:r>
              <a:rPr lang="en-US" sz="2000" smtClean="0">
                <a:solidFill>
                  <a:schemeClr val="bg1"/>
                </a:solidFill>
              </a:rPr>
              <a:t>Biome – Chaparral (a thorn scrub desert area with thick cactus and brush type vegetation)</a:t>
            </a:r>
          </a:p>
          <a:p>
            <a:pPr marL="273050" lvl="1" eaLnBrk="1" hangingPunct="1">
              <a:spcBef>
                <a:spcPts val="600"/>
              </a:spcBef>
              <a:buClr>
                <a:schemeClr val="accent2"/>
              </a:buClr>
              <a:buFont typeface="Wingdings 2" pitchFamily="18" charset="2"/>
              <a:buNone/>
            </a:pPr>
            <a:r>
              <a:rPr lang="en-US" sz="2000" smtClean="0">
                <a:solidFill>
                  <a:schemeClr val="bg1"/>
                </a:solidFill>
              </a:rPr>
              <a:t>Packs of coyote and cougars are predators in this are</a:t>
            </a:r>
          </a:p>
          <a:p>
            <a:pPr eaLnBrk="1" hangingPunct="1"/>
            <a:endParaRPr lang="en-US" sz="2400" smtClean="0">
              <a:solidFill>
                <a:schemeClr val="bg1"/>
              </a:solidFill>
            </a:endParaRPr>
          </a:p>
        </p:txBody>
      </p:sp>
      <p:sp>
        <p:nvSpPr>
          <p:cNvPr id="3" name="Title 2"/>
          <p:cNvSpPr>
            <a:spLocks noGrp="1"/>
          </p:cNvSpPr>
          <p:nvPr>
            <p:ph type="title"/>
          </p:nvPr>
        </p:nvSpPr>
        <p:spPr>
          <a:xfrm>
            <a:off x="457200" y="152400"/>
            <a:ext cx="4419600" cy="1219200"/>
          </a:xfrm>
        </p:spPr>
        <p:txBody>
          <a:bodyPr/>
          <a:lstStyle/>
          <a:p>
            <a:pPr eaLnBrk="1" hangingPunct="1">
              <a:defRPr/>
            </a:pPr>
            <a:r>
              <a:rPr smtClean="0"/>
              <a:t>Chinampo Cattle</a:t>
            </a:r>
            <a:endParaRPr/>
          </a:p>
        </p:txBody>
      </p:sp>
      <p:pic>
        <p:nvPicPr>
          <p:cNvPr id="12292" name="Picture 3" descr="chinampo-web-1.jpg"/>
          <p:cNvPicPr>
            <a:picLocks noChangeAspect="1"/>
          </p:cNvPicPr>
          <p:nvPr/>
        </p:nvPicPr>
        <p:blipFill>
          <a:blip r:embed="rId3" cstate="print"/>
          <a:srcRect/>
          <a:stretch>
            <a:fillRect/>
          </a:stretch>
        </p:blipFill>
        <p:spPr bwMode="auto">
          <a:xfrm>
            <a:off x="6400800" y="304800"/>
            <a:ext cx="2397125" cy="1981200"/>
          </a:xfrm>
          <a:prstGeom prst="rect">
            <a:avLst/>
          </a:prstGeom>
          <a:noFill/>
          <a:ln w="9525">
            <a:noFill/>
            <a:miter lim="800000"/>
            <a:headEnd/>
            <a:tailEnd/>
          </a:ln>
        </p:spPr>
      </p:pic>
      <p:pic>
        <p:nvPicPr>
          <p:cNvPr id="12293" name="Picture 5" descr="chinampo-web-2.jpg"/>
          <p:cNvPicPr>
            <a:picLocks noChangeAspect="1"/>
          </p:cNvPicPr>
          <p:nvPr/>
        </p:nvPicPr>
        <p:blipFill>
          <a:blip r:embed="rId4" cstate="print"/>
          <a:srcRect/>
          <a:stretch>
            <a:fillRect/>
          </a:stretch>
        </p:blipFill>
        <p:spPr bwMode="auto">
          <a:xfrm>
            <a:off x="609600" y="3886200"/>
            <a:ext cx="2895600" cy="2538413"/>
          </a:xfrm>
          <a:prstGeom prst="rect">
            <a:avLst/>
          </a:prstGeom>
          <a:noFill/>
          <a:ln w="9525">
            <a:noFill/>
            <a:miter lim="800000"/>
            <a:headEnd/>
            <a:tailEnd/>
          </a:ln>
        </p:spPr>
      </p:pic>
      <p:pic>
        <p:nvPicPr>
          <p:cNvPr id="12294" name="Picture 6" descr="chinampo-web-3.jpg"/>
          <p:cNvPicPr>
            <a:picLocks noChangeAspect="1"/>
          </p:cNvPicPr>
          <p:nvPr/>
        </p:nvPicPr>
        <p:blipFill>
          <a:blip r:embed="rId5" cstate="print"/>
          <a:srcRect/>
          <a:stretch>
            <a:fillRect/>
          </a:stretch>
        </p:blipFill>
        <p:spPr bwMode="auto">
          <a:xfrm>
            <a:off x="609600" y="1371600"/>
            <a:ext cx="2857500" cy="2400300"/>
          </a:xfrm>
          <a:prstGeom prst="rect">
            <a:avLst/>
          </a:prstGeom>
          <a:noFill/>
          <a:ln w="9525">
            <a:noFill/>
            <a:miter lim="800000"/>
            <a:headEnd/>
            <a:tailEnd/>
          </a:ln>
        </p:spPr>
      </p:pic>
      <p:pic>
        <p:nvPicPr>
          <p:cNvPr id="12295" name="Picture 7" descr="chinampo-web-4.jpg"/>
          <p:cNvPicPr>
            <a:picLocks noChangeAspect="1"/>
          </p:cNvPicPr>
          <p:nvPr/>
        </p:nvPicPr>
        <p:blipFill>
          <a:blip r:embed="rId6" cstate="print"/>
          <a:srcRect/>
          <a:stretch>
            <a:fillRect/>
          </a:stretch>
        </p:blipFill>
        <p:spPr bwMode="auto">
          <a:xfrm>
            <a:off x="5638800" y="4419600"/>
            <a:ext cx="285750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dirty="0" smtClean="0"/>
              <a:t>Cow weigh 600 to 800 pounds </a:t>
            </a:r>
          </a:p>
          <a:p>
            <a:r>
              <a:rPr lang="en-US" dirty="0" smtClean="0"/>
              <a:t>Bull weight 700-1000 lbs.</a:t>
            </a:r>
          </a:p>
          <a:p>
            <a:r>
              <a:rPr lang="en-US" dirty="0" smtClean="0"/>
              <a:t>Horns small base and are not as long as the Texas longhorn.</a:t>
            </a:r>
          </a:p>
          <a:p>
            <a:r>
              <a:rPr lang="en-US" dirty="0" smtClean="0"/>
              <a:t>Chinampo cattle forage at night browsing mainly on shrubs mesquite and cactus.  Most of the vegetation has little nutritional value. However, protein levels are highest in brush and shrub especially during periods of high growth.  Chinampo Cattle have a lower metabolic rate and can live several days without water.</a:t>
            </a:r>
          </a:p>
        </p:txBody>
      </p:sp>
      <p:sp>
        <p:nvSpPr>
          <p:cNvPr id="13315" name="Text Box 4"/>
          <p:cNvSpPr txBox="1">
            <a:spLocks noChangeArrowheads="1"/>
          </p:cNvSpPr>
          <p:nvPr/>
        </p:nvSpPr>
        <p:spPr bwMode="auto">
          <a:xfrm>
            <a:off x="1447800" y="609600"/>
            <a:ext cx="7245350" cy="641350"/>
          </a:xfrm>
          <a:prstGeom prst="rect">
            <a:avLst/>
          </a:prstGeom>
          <a:noFill/>
          <a:ln w="9525">
            <a:noFill/>
            <a:miter lim="800000"/>
            <a:headEnd/>
            <a:tailEnd/>
          </a:ln>
        </p:spPr>
        <p:txBody>
          <a:bodyPr wrap="none">
            <a:spAutoFit/>
          </a:bodyPr>
          <a:lstStyle/>
          <a:p>
            <a:r>
              <a:rPr lang="en-US" sz="3600"/>
              <a:t>Characteristics of Chinampo Cattle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505200" y="1219200"/>
            <a:ext cx="5638800" cy="2743200"/>
          </a:xfrm>
        </p:spPr>
        <p:txBody>
          <a:bodyPr/>
          <a:lstStyle/>
          <a:p>
            <a:pPr eaLnBrk="1" hangingPunct="1">
              <a:buFont typeface="Wingdings 2" pitchFamily="18" charset="2"/>
              <a:buNone/>
            </a:pPr>
            <a:r>
              <a:rPr lang="en-US" sz="2400" dirty="0" smtClean="0">
                <a:solidFill>
                  <a:schemeClr val="bg1"/>
                </a:solidFill>
              </a:rPr>
              <a:t>Texas and Northern Mexico</a:t>
            </a:r>
          </a:p>
          <a:p>
            <a:pPr eaLnBrk="1" hangingPunct="1">
              <a:buFont typeface="Wingdings 2" pitchFamily="18" charset="2"/>
              <a:buNone/>
            </a:pPr>
            <a:r>
              <a:rPr lang="en-US" sz="2400" dirty="0" smtClean="0">
                <a:solidFill>
                  <a:schemeClr val="bg1"/>
                </a:solidFill>
              </a:rPr>
              <a:t>Biome – brush and grass lands with high protein grass and vegetation that has high nutritional value. </a:t>
            </a:r>
          </a:p>
          <a:p>
            <a:pPr eaLnBrk="1" hangingPunct="1">
              <a:buFont typeface="Wingdings 2" pitchFamily="18" charset="2"/>
              <a:buNone/>
            </a:pPr>
            <a:r>
              <a:rPr lang="en-US" sz="2400" dirty="0" smtClean="0">
                <a:solidFill>
                  <a:schemeClr val="bg1"/>
                </a:solidFill>
              </a:rPr>
              <a:t>Natural predators would include the cougar, wolf, and Native Americans.</a:t>
            </a:r>
          </a:p>
          <a:p>
            <a:pPr eaLnBrk="1" hangingPunct="1">
              <a:buFont typeface="Wingdings 2" pitchFamily="18" charset="2"/>
              <a:buNone/>
            </a:pPr>
            <a:endParaRPr lang="en-US" sz="2400" dirty="0" smtClean="0">
              <a:solidFill>
                <a:schemeClr val="bg1"/>
              </a:solidFill>
            </a:endParaRPr>
          </a:p>
          <a:p>
            <a:pPr eaLnBrk="1" hangingPunct="1">
              <a:buFont typeface="Wingdings 2" pitchFamily="18" charset="2"/>
              <a:buNone/>
            </a:pPr>
            <a:endParaRPr lang="en-US" sz="2800" dirty="0" smtClean="0"/>
          </a:p>
          <a:p>
            <a:pPr eaLnBrk="1" hangingPunct="1">
              <a:buFont typeface="Wingdings 2" pitchFamily="18" charset="2"/>
              <a:buNone/>
            </a:pPr>
            <a:endParaRPr lang="en-US" sz="2800" dirty="0" smtClean="0"/>
          </a:p>
          <a:p>
            <a:pPr eaLnBrk="1" hangingPunct="1"/>
            <a:endParaRPr lang="en-US" dirty="0" smtClean="0"/>
          </a:p>
        </p:txBody>
      </p:sp>
      <p:sp>
        <p:nvSpPr>
          <p:cNvPr id="3" name="Title 2"/>
          <p:cNvSpPr>
            <a:spLocks noGrp="1"/>
          </p:cNvSpPr>
          <p:nvPr>
            <p:ph type="title"/>
          </p:nvPr>
        </p:nvSpPr>
        <p:spPr>
          <a:xfrm>
            <a:off x="457200" y="381000"/>
            <a:ext cx="8229600" cy="762000"/>
          </a:xfrm>
        </p:spPr>
        <p:txBody>
          <a:bodyPr/>
          <a:lstStyle/>
          <a:p>
            <a:pPr algn="ctr" eaLnBrk="1" hangingPunct="1">
              <a:defRPr/>
            </a:pPr>
            <a:r>
              <a:rPr dirty="0" smtClean="0"/>
              <a:t>Longhorn Cattle</a:t>
            </a:r>
            <a:endParaRPr dirty="0"/>
          </a:p>
        </p:txBody>
      </p:sp>
      <p:pic>
        <p:nvPicPr>
          <p:cNvPr id="14340" name="Picture 5" descr="http://www.folsomfallsranch.com/Slick.jpg"/>
          <p:cNvPicPr>
            <a:picLocks noChangeAspect="1" noChangeArrowheads="1"/>
          </p:cNvPicPr>
          <p:nvPr/>
        </p:nvPicPr>
        <p:blipFill>
          <a:blip r:embed="rId3" cstate="print"/>
          <a:srcRect/>
          <a:stretch>
            <a:fillRect/>
          </a:stretch>
        </p:blipFill>
        <p:spPr bwMode="auto">
          <a:xfrm>
            <a:off x="381000" y="1338263"/>
            <a:ext cx="3019425" cy="2012950"/>
          </a:xfrm>
          <a:prstGeom prst="rect">
            <a:avLst/>
          </a:prstGeom>
          <a:noFill/>
          <a:ln w="9525">
            <a:noFill/>
            <a:miter lim="800000"/>
            <a:headEnd/>
            <a:tailEnd/>
          </a:ln>
        </p:spPr>
      </p:pic>
      <p:sp>
        <p:nvSpPr>
          <p:cNvPr id="14341" name="AutoShape 2" descr="http://webmail.roadrunner.com/do/mail/message/document.jpg;jsessionid=abcFfKVD8Zq6PaY-lw0js?msgId=INBOXDELIM6330&amp;part=2.2"/>
          <p:cNvSpPr>
            <a:spLocks noChangeAspect="1" noChangeArrowheads="1"/>
          </p:cNvSpPr>
          <p:nvPr/>
        </p:nvSpPr>
        <p:spPr bwMode="auto">
          <a:xfrm>
            <a:off x="4010025" y="-2374900"/>
            <a:ext cx="7467600" cy="4991100"/>
          </a:xfrm>
          <a:prstGeom prst="rect">
            <a:avLst/>
          </a:prstGeom>
          <a:noFill/>
          <a:ln w="9525">
            <a:noFill/>
            <a:miter lim="800000"/>
            <a:headEnd/>
            <a:tailEnd/>
          </a:ln>
        </p:spPr>
        <p:txBody>
          <a:bodyPr/>
          <a:lstStyle/>
          <a:p>
            <a:endParaRPr lang="en-US"/>
          </a:p>
        </p:txBody>
      </p:sp>
      <p:pic>
        <p:nvPicPr>
          <p:cNvPr id="14342" name="Picture 7" descr="Miss Yates 147-8.jpg"/>
          <p:cNvPicPr>
            <a:picLocks noChangeAspect="1"/>
          </p:cNvPicPr>
          <p:nvPr/>
        </p:nvPicPr>
        <p:blipFill>
          <a:blip r:embed="rId4" cstate="print"/>
          <a:srcRect/>
          <a:stretch>
            <a:fillRect/>
          </a:stretch>
        </p:blipFill>
        <p:spPr bwMode="auto">
          <a:xfrm>
            <a:off x="381000" y="4038600"/>
            <a:ext cx="3538538" cy="2362200"/>
          </a:xfrm>
          <a:prstGeom prst="rect">
            <a:avLst/>
          </a:prstGeom>
          <a:noFill/>
          <a:ln w="9525">
            <a:noFill/>
            <a:miter lim="800000"/>
            <a:headEnd/>
            <a:tailEnd/>
          </a:ln>
        </p:spPr>
      </p:pic>
      <p:pic>
        <p:nvPicPr>
          <p:cNvPr id="14343" name="Picture 8" descr="fl lh bravo2.jpg"/>
          <p:cNvPicPr>
            <a:picLocks noChangeAspect="1"/>
          </p:cNvPicPr>
          <p:nvPr/>
        </p:nvPicPr>
        <p:blipFill>
          <a:blip r:embed="rId5" cstate="print"/>
          <a:srcRect/>
          <a:stretch>
            <a:fillRect/>
          </a:stretch>
        </p:blipFill>
        <p:spPr bwMode="auto">
          <a:xfrm>
            <a:off x="4267200" y="3657600"/>
            <a:ext cx="4267200" cy="284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sz="3600" smtClean="0">
                <a:ln>
                  <a:noFill/>
                </a:ln>
                <a:solidFill>
                  <a:schemeClr val="tx1"/>
                </a:solidFill>
                <a:effectLst/>
                <a:latin typeface="Arial" charset="0"/>
                <a:cs typeface="Arial" charset="0"/>
              </a:rPr>
              <a:t>Characteristics of Longhorn Cattle</a:t>
            </a:r>
          </a:p>
        </p:txBody>
      </p:sp>
      <p:sp>
        <p:nvSpPr>
          <p:cNvPr id="15363" name="Rectangle 3"/>
          <p:cNvSpPr>
            <a:spLocks noGrp="1"/>
          </p:cNvSpPr>
          <p:nvPr>
            <p:ph type="body" idx="1"/>
          </p:nvPr>
        </p:nvSpPr>
        <p:spPr>
          <a:xfrm>
            <a:off x="457200" y="1447800"/>
            <a:ext cx="8229600" cy="4678363"/>
          </a:xfrm>
        </p:spPr>
        <p:txBody>
          <a:bodyPr/>
          <a:lstStyle/>
          <a:p>
            <a:r>
              <a:rPr lang="en-US" dirty="0" smtClean="0"/>
              <a:t>Cow  weight 800-900</a:t>
            </a:r>
          </a:p>
          <a:p>
            <a:r>
              <a:rPr lang="en-US" dirty="0" smtClean="0"/>
              <a:t>Bull weight   1200-1400</a:t>
            </a:r>
          </a:p>
          <a:p>
            <a:r>
              <a:rPr lang="en-US" dirty="0" smtClean="0"/>
              <a:t>Horns  long wide horns with thick horn bases and a variety of shapes </a:t>
            </a:r>
          </a:p>
          <a:p>
            <a:r>
              <a:rPr lang="en-US" dirty="0" smtClean="0"/>
              <a:t>90% of longhorn cows calve yearly.</a:t>
            </a:r>
          </a:p>
          <a:p>
            <a:r>
              <a:rPr lang="en-US" dirty="0" smtClean="0"/>
              <a:t>Longhorns browse on a wide variety of brush and grasses.</a:t>
            </a:r>
          </a:p>
          <a:p>
            <a:r>
              <a:rPr lang="en-US" dirty="0" smtClean="0"/>
              <a:t>Prairie grass were abundant throughout most of the year.  They have high protein  other food sources include oak and other brush and cactus. </a:t>
            </a:r>
          </a:p>
          <a:p>
            <a:pPr>
              <a:buFont typeface="Wingdings 2" pitchFamily="18" charset="2"/>
              <a:buNone/>
            </a:pPr>
            <a:endParaRPr lang="en-US" dirty="0" smtClean="0"/>
          </a:p>
          <a:p>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3">
      <a:dk1>
        <a:sysClr val="windowText" lastClr="000000"/>
      </a:dk1>
      <a:lt1>
        <a:srgbClr val="F7F2ED"/>
      </a:lt1>
      <a:dk2>
        <a:srgbClr val="DBC1A7"/>
      </a:dk2>
      <a:lt2>
        <a:srgbClr val="F3EAE1"/>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2014</TotalTime>
  <Words>716</Words>
  <Application>Microsoft Office PowerPoint</Application>
  <PresentationFormat>On-screen Show (4:3)</PresentationFormat>
  <Paragraphs>93</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Bos Taurus  Comparing Natural Selection in Ecosystems of Diverse Biomes</vt:lpstr>
      <vt:lpstr>Vocabulary</vt:lpstr>
      <vt:lpstr>Comparing  naturally  selected  adaptation  of  Spanish Cattle  in  Desert,  Swamp  and  Grassland Ecosystems</vt:lpstr>
      <vt:lpstr>Cracker Cattle</vt:lpstr>
      <vt:lpstr>Cracker Cattle Charateristics</vt:lpstr>
      <vt:lpstr>Chinampo Cattle</vt:lpstr>
      <vt:lpstr>Slide 7</vt:lpstr>
      <vt:lpstr>Longhorn Cattle</vt:lpstr>
      <vt:lpstr>Characteristics of Longhorn Cattle</vt:lpstr>
      <vt:lpstr>TEKS</vt:lpstr>
      <vt:lpstr>Bibliography</vt:lpstr>
    </vt:vector>
  </TitlesOfParts>
  <Company>Folsomfallies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 Taurus</dc:title>
  <dc:creator>Kristene Newcomb</dc:creator>
  <cp:lastModifiedBy>folsomfallies</cp:lastModifiedBy>
  <cp:revision>209</cp:revision>
  <dcterms:created xsi:type="dcterms:W3CDTF">2009-02-23T11:47:03Z</dcterms:created>
  <dcterms:modified xsi:type="dcterms:W3CDTF">2010-10-01T02:28:46Z</dcterms:modified>
</cp:coreProperties>
</file>