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3"/>
  </p:notesMasterIdLst>
  <p:sldIdLst>
    <p:sldId id="256" r:id="rId2"/>
    <p:sldId id="259" r:id="rId3"/>
    <p:sldId id="258" r:id="rId4"/>
    <p:sldId id="262" r:id="rId5"/>
    <p:sldId id="281" r:id="rId6"/>
    <p:sldId id="263" r:id="rId7"/>
    <p:sldId id="264" r:id="rId8"/>
    <p:sldId id="276" r:id="rId9"/>
    <p:sldId id="272" r:id="rId10"/>
    <p:sldId id="289" r:id="rId11"/>
    <p:sldId id="28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598" autoAdjust="0"/>
  </p:normalViewPr>
  <p:slideViewPr>
    <p:cSldViewPr>
      <p:cViewPr>
        <p:scale>
          <a:sx n="80" d="100"/>
          <a:sy n="80" d="100"/>
        </p:scale>
        <p:origin x="-360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10D2AF7-CE82-4A8B-8E45-11D7D194FA55}" type="datetimeFigureOut">
              <a:rPr lang="en-US"/>
              <a:pPr>
                <a:defRPr/>
              </a:pPr>
              <a:t>9/30/2010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84B61F3-E0F5-4829-B14F-AC65D767FF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480AC9-A842-4B84-844A-A13EEE04D5B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3A1BE4-C55A-4D79-9280-466FA28C6EB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850EC35-1F1D-4567-8F92-F8B189B9255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FACC86-04E7-49B6-97D3-C82FBFA859D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95D29-952A-4DBA-AF0B-9A6D25BFEBB4}" type="datetimeFigureOut">
              <a:rPr lang="en-US"/>
              <a:pPr>
                <a:defRPr/>
              </a:pPr>
              <a:t>9/30/2010</a:t>
            </a:fld>
            <a:endParaRPr lang="en-US"/>
          </a:p>
        </p:txBody>
      </p:sp>
      <p:sp>
        <p:nvSpPr>
          <p:cNvPr id="8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DE1EC-178F-4C3F-97E7-7D2847A280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8F106-1AA5-465D-AA7B-FC47E62AEE49}" type="datetimeFigureOut">
              <a:rPr lang="en-US"/>
              <a:pPr>
                <a:defRPr/>
              </a:pPr>
              <a:t>9/30/2010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E1189-1DDA-4801-A59C-4CAD3C2AA1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1974D-6C47-4736-AF29-C8FF6ACA495E}" type="datetimeFigureOut">
              <a:rPr lang="en-US"/>
              <a:pPr>
                <a:defRPr/>
              </a:pPr>
              <a:t>9/30/2010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EFFCA-E976-4A50-8131-8C446077B8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94D9D-6035-4E23-AEF1-12D1B6C9BA91}" type="datetimeFigureOut">
              <a:rPr lang="en-US"/>
              <a:pPr>
                <a:defRPr/>
              </a:pPr>
              <a:t>9/30/2010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098DB-553A-4EFB-A9AD-83F37EB7A1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03866-FE41-4CDD-8419-FA890A003FAC}" type="datetimeFigureOut">
              <a:rPr lang="en-US"/>
              <a:pPr>
                <a:defRPr/>
              </a:pPr>
              <a:t>9/30/2010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E1B06-F876-40BA-B51F-890DE1200F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13672-9321-4690-B2C3-FB42F9B5EB97}" type="datetimeFigureOut">
              <a:rPr lang="en-US"/>
              <a:pPr>
                <a:defRPr/>
              </a:pPr>
              <a:t>9/30/2010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55CD1-6793-456A-B238-33F05ABDB1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A1C84-FD43-4A8E-96AC-A04281E95839}" type="datetimeFigureOut">
              <a:rPr lang="en-US"/>
              <a:pPr>
                <a:defRPr/>
              </a:pPr>
              <a:t>9/30/2010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0A964-803E-4D6A-9BCB-FAC6ADA6C1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8D2CD-30DA-479A-8B65-BFEA8C27E797}" type="datetimeFigureOut">
              <a:rPr lang="en-US"/>
              <a:pPr>
                <a:defRPr/>
              </a:pPr>
              <a:t>9/30/2010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2E71B-312C-4521-BE45-D2D4B75288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FDA15-F1F4-4FE6-A4BB-7A0ACD424FE0}" type="datetimeFigureOut">
              <a:rPr lang="en-US"/>
              <a:pPr>
                <a:defRPr/>
              </a:pPr>
              <a:t>9/30/2010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90CC5-9655-4B3C-936F-6299E62F6C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A208D8-8063-455A-90F2-4464F6253E2D}" type="datetimeFigureOut">
              <a:rPr lang="en-US"/>
              <a:pPr>
                <a:defRPr/>
              </a:pPr>
              <a:t>9/30/2010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40FCDD-1C3D-493B-B1C1-A52817D39A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5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915744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784737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915744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915744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animalscience.ag.utk.edu/beef/pdf/ColorInheritenceFDK2004.pdf" TargetMode="External"/><Relationship Id="rId2" Type="http://schemas.openxmlformats.org/officeDocument/2006/relationships/hyperlink" Target="http://doublehelixranch.com/color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7" Type="http://schemas.openxmlformats.org/officeDocument/2006/relationships/image" Target="../media/image24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886200"/>
            <a:ext cx="8763000" cy="2209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 smtClean="0"/>
              <a:t>Exploring  Genotypes and Phenotypes of Longhorn Cattle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6600" dirty="0" smtClean="0"/>
              <a:t>Base Color</a:t>
            </a:r>
            <a:endParaRPr lang="en-US" sz="66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533400"/>
            <a:ext cx="8305800" cy="2895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z="7200" dirty="0" err="1" smtClean="0"/>
              <a:t>Bos</a:t>
            </a:r>
            <a:r>
              <a:rPr sz="7200" dirty="0" smtClean="0"/>
              <a:t> Taurus</a:t>
            </a:r>
            <a:br>
              <a:rPr sz="7200" dirty="0" smtClean="0"/>
            </a:br>
            <a:r>
              <a:rPr sz="7200" dirty="0" smtClean="0"/>
              <a:t>Genetics</a:t>
            </a:r>
            <a:endParaRPr dirty="0"/>
          </a:p>
        </p:txBody>
      </p:sp>
      <p:pic>
        <p:nvPicPr>
          <p:cNvPr id="3076" name="Picture 7" descr="DNA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1143000"/>
            <a:ext cx="194786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8" descr="DNA2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1143000"/>
            <a:ext cx="1925638" cy="225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57800"/>
          </a:xfrm>
        </p:spPr>
        <p:txBody>
          <a:bodyPr/>
          <a:lstStyle/>
          <a:p>
            <a:r>
              <a:rPr lang="en-US" sz="1600" u="sng" dirty="0" smtClean="0"/>
              <a:t>Middle School  </a:t>
            </a:r>
            <a:r>
              <a:rPr lang="en-US" sz="1600" dirty="0" smtClean="0"/>
              <a:t>Science, Grade 7 112.19.b </a:t>
            </a:r>
          </a:p>
          <a:p>
            <a:r>
              <a:rPr lang="en-US" sz="1600" dirty="0" smtClean="0"/>
              <a:t>(14)  Organisms and environments. The student knows that reproduction is a characteristic of living organisms and that the instructions for traits are governed in the genetic material. The student is expected to:</a:t>
            </a:r>
          </a:p>
          <a:p>
            <a:r>
              <a:rPr lang="en-US" sz="1600" dirty="0" smtClean="0"/>
              <a:t>(A)  define heredity as the passage of genetic instructions from one generation to the next generation;</a:t>
            </a:r>
          </a:p>
          <a:p>
            <a:r>
              <a:rPr lang="en-US" sz="1600" dirty="0" smtClean="0"/>
              <a:t>(B)  compare the results of uniform or diverse offspring from sexual reproduction or asexual reproduction; and</a:t>
            </a:r>
          </a:p>
          <a:p>
            <a:r>
              <a:rPr lang="en-US" sz="1600" dirty="0" smtClean="0"/>
              <a:t>(C)  recognize that inherited traits of individuals are governed in the genetic material found in the genes within chromosomes in the nucleus.</a:t>
            </a:r>
          </a:p>
          <a:p>
            <a:r>
              <a:rPr lang="en-US" sz="1600" u="sng" dirty="0" smtClean="0"/>
              <a:t>High School Biology 112.34. c</a:t>
            </a:r>
            <a:endParaRPr lang="en-US" sz="1600" dirty="0" smtClean="0"/>
          </a:p>
          <a:p>
            <a:r>
              <a:rPr lang="en-US" sz="1600" dirty="0" smtClean="0"/>
              <a:t>6)  Science concepts. The student knows the mechanisms of genetics, including the role of nucleic acids and the principles of </a:t>
            </a:r>
            <a:r>
              <a:rPr lang="en-US" sz="1600" dirty="0" err="1" smtClean="0"/>
              <a:t>Mendelian</a:t>
            </a:r>
            <a:r>
              <a:rPr lang="en-US" sz="1600" dirty="0" smtClean="0"/>
              <a:t> Genetics. The student is expected to:</a:t>
            </a:r>
          </a:p>
          <a:p>
            <a:r>
              <a:rPr lang="en-US" sz="1600" dirty="0" smtClean="0"/>
              <a:t>(B)  recognize that components that make up the genetic code are common to all organisms;</a:t>
            </a:r>
          </a:p>
          <a:p>
            <a:r>
              <a:rPr lang="en-US" sz="1600" dirty="0" smtClean="0"/>
              <a:t>(D)  recognize that gene expression is a regulated process;</a:t>
            </a:r>
          </a:p>
          <a:p>
            <a:r>
              <a:rPr lang="en-US" sz="1600" dirty="0" smtClean="0"/>
              <a:t>(F)  predict possible outcomes of various genetic combinations such as monohybrid crosses, </a:t>
            </a:r>
            <a:r>
              <a:rPr lang="en-US" sz="1600" dirty="0" err="1" smtClean="0"/>
              <a:t>dihybrid</a:t>
            </a:r>
            <a:r>
              <a:rPr lang="en-US" sz="1600" dirty="0" smtClean="0"/>
              <a:t> crosses and non-</a:t>
            </a:r>
            <a:r>
              <a:rPr lang="en-US" sz="1600" dirty="0" err="1" smtClean="0"/>
              <a:t>Mendelian</a:t>
            </a:r>
            <a:r>
              <a:rPr lang="en-US" sz="1600" dirty="0" smtClean="0"/>
              <a:t> inheritance;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TEKS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229600" cy="6858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dirty="0" smtClean="0"/>
              <a:t>Bibliography</a:t>
            </a:r>
            <a:endParaRPr dirty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/>
          <a:lstStyle/>
          <a:p>
            <a:endParaRPr lang="en-US" sz="1800" dirty="0" smtClean="0"/>
          </a:p>
          <a:p>
            <a:r>
              <a:rPr lang="en-US" sz="1800" dirty="0" smtClean="0"/>
              <a:t>Dr David M. </a:t>
            </a:r>
            <a:r>
              <a:rPr lang="en-US" sz="1800" dirty="0" err="1" smtClean="0"/>
              <a:t>Hillis</a:t>
            </a:r>
            <a:r>
              <a:rPr lang="en-US" sz="1800" dirty="0" smtClean="0"/>
              <a:t>, ”The Genetics of Coloration in Texas Longhorns” , Parts I-V , 2004, University of Texas, </a:t>
            </a:r>
            <a:r>
              <a:rPr lang="en-US" sz="1800" dirty="0" smtClean="0">
                <a:hlinkClick r:id="rId2"/>
              </a:rPr>
              <a:t>http://doublehelixranch.com/color.html</a:t>
            </a:r>
            <a:r>
              <a:rPr lang="en-US" sz="1800" dirty="0" smtClean="0"/>
              <a:t> </a:t>
            </a:r>
          </a:p>
          <a:p>
            <a:r>
              <a:rPr lang="en-US" sz="1800" dirty="0" smtClean="0"/>
              <a:t>Dr. David Kirkpatrick, “Color Inheritance in Beef Cattle”, Animal Science, University of </a:t>
            </a:r>
            <a:r>
              <a:rPr lang="en-US" sz="1800" dirty="0" err="1" smtClean="0"/>
              <a:t>Tennesse</a:t>
            </a:r>
            <a:r>
              <a:rPr lang="en-US" sz="1800" dirty="0" smtClean="0"/>
              <a:t>, </a:t>
            </a:r>
            <a:r>
              <a:rPr lang="en-US" sz="1800" dirty="0" smtClean="0">
                <a:hlinkClick r:id="rId3"/>
              </a:rPr>
              <a:t>http://animalscience.ag.utk.edu/beef/pdf/ColorInheritenceFDK2004.pdf</a:t>
            </a:r>
            <a:r>
              <a:rPr lang="en-US" sz="1800" dirty="0" smtClean="0"/>
              <a:t> </a:t>
            </a:r>
          </a:p>
          <a:p>
            <a:pPr>
              <a:buNone/>
            </a:pPr>
            <a:r>
              <a:rPr lang="en-US" sz="2800" dirty="0" smtClean="0">
                <a:solidFill>
                  <a:schemeClr val="bg1"/>
                </a:solidFill>
              </a:rPr>
              <a:t>This Power Point was developed by Kristene Newcomb for  Cattlemen’s Texas Longhorn Conservancy and the State Herds of Texas.  You are welcome to use it in your class room.  </a:t>
            </a:r>
          </a:p>
          <a:p>
            <a:pPr algn="ctr">
              <a:buNone/>
            </a:pPr>
            <a:r>
              <a:rPr lang="en-US" sz="2800" dirty="0" smtClean="0">
                <a:solidFill>
                  <a:schemeClr val="bg1"/>
                </a:solidFill>
              </a:rPr>
              <a:t>Kristene@folsomfallies.com</a:t>
            </a:r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85800" y="304800"/>
            <a:ext cx="7620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This Power Point was designed to be used with the </a:t>
            </a:r>
          </a:p>
          <a:p>
            <a:r>
              <a:rPr lang="en-US" sz="2400" dirty="0" smtClean="0"/>
              <a:t>“</a:t>
            </a:r>
            <a:r>
              <a:rPr lang="en-US" sz="2400" dirty="0" err="1" smtClean="0"/>
              <a:t>Bos</a:t>
            </a:r>
            <a:r>
              <a:rPr lang="en-US" sz="2400" dirty="0" smtClean="0"/>
              <a:t> Taurus </a:t>
            </a:r>
            <a:r>
              <a:rPr lang="en-US" sz="2400" dirty="0" smtClean="0"/>
              <a:t>Base </a:t>
            </a:r>
            <a:r>
              <a:rPr lang="en-US" sz="2400" dirty="0" smtClean="0"/>
              <a:t>C</a:t>
            </a:r>
            <a:r>
              <a:rPr lang="en-US" sz="2400" dirty="0" smtClean="0"/>
              <a:t>olor </a:t>
            </a:r>
            <a:r>
              <a:rPr lang="en-US" sz="2400" dirty="0" smtClean="0"/>
              <a:t>Genetics” work sheet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/>
          <a:lstStyle/>
          <a:p>
            <a:r>
              <a:rPr lang="en-US" sz="1600" b="1" dirty="0" smtClean="0"/>
              <a:t>Phenotype</a:t>
            </a:r>
            <a:r>
              <a:rPr lang="en-US" sz="1600" dirty="0" smtClean="0"/>
              <a:t> – describes the  physical appearance of a specific genetic trait or characteristic</a:t>
            </a:r>
          </a:p>
          <a:p>
            <a:r>
              <a:rPr lang="en-US" sz="1600" b="1" dirty="0" smtClean="0"/>
              <a:t>Genotype</a:t>
            </a:r>
            <a:r>
              <a:rPr lang="en-US" sz="1600" dirty="0" smtClean="0"/>
              <a:t> – the genetic code consisting of a pair of alleles that describes a  inheritable characteristic or trait </a:t>
            </a:r>
          </a:p>
          <a:p>
            <a:r>
              <a:rPr lang="en-US" sz="1600" b="1" dirty="0" smtClean="0"/>
              <a:t>Gene</a:t>
            </a:r>
            <a:r>
              <a:rPr lang="en-US" sz="1600" dirty="0" smtClean="0"/>
              <a:t>- a unit  of  inheritable information arranged located within  chromosomes</a:t>
            </a:r>
          </a:p>
          <a:p>
            <a:r>
              <a:rPr lang="en-US" sz="1600" b="1" dirty="0" smtClean="0"/>
              <a:t>Allele </a:t>
            </a:r>
            <a:r>
              <a:rPr lang="en-US" sz="1600" dirty="0" smtClean="0"/>
              <a:t>– one member of a pair of genes  that determines genetic  characteristics</a:t>
            </a:r>
          </a:p>
          <a:p>
            <a:r>
              <a:rPr lang="en-US" sz="1600" b="1" dirty="0" smtClean="0"/>
              <a:t>Wild-type Allele </a:t>
            </a:r>
            <a:r>
              <a:rPr lang="en-US" sz="1600" dirty="0" smtClean="0"/>
              <a:t>– the gene or characteristic that most commonly occurs in the natural environment this allele is commonly identified as wild by a + symbol following it’s  letter designation. </a:t>
            </a:r>
          </a:p>
          <a:p>
            <a:r>
              <a:rPr lang="en-US" sz="1600" b="1" dirty="0" smtClean="0"/>
              <a:t>Heterozygous</a:t>
            </a:r>
            <a:r>
              <a:rPr lang="en-US" sz="1600" dirty="0" smtClean="0"/>
              <a:t>  - a pair of alleles that contain two different alleles  one of which is dominant  </a:t>
            </a:r>
          </a:p>
          <a:p>
            <a:r>
              <a:rPr lang="en-US" sz="1600" b="1" dirty="0" smtClean="0"/>
              <a:t>Homozygous </a:t>
            </a:r>
            <a:r>
              <a:rPr lang="en-US" sz="1600" dirty="0" smtClean="0"/>
              <a:t>– a pair of identical alleles</a:t>
            </a:r>
          </a:p>
          <a:p>
            <a:r>
              <a:rPr lang="en-US" sz="1600" b="1" dirty="0" smtClean="0"/>
              <a:t>Dominant Trait </a:t>
            </a:r>
            <a:r>
              <a:rPr lang="en-US" sz="1600" dirty="0" smtClean="0"/>
              <a:t>– a trait that will appear in offspring if one allele is present .  This trait will appear in both heterozygous and homozygous gene pairs.</a:t>
            </a:r>
          </a:p>
          <a:p>
            <a:r>
              <a:rPr lang="en-US" sz="1600" b="1" dirty="0" smtClean="0"/>
              <a:t>Recessive Trait </a:t>
            </a:r>
            <a:r>
              <a:rPr lang="en-US" sz="1600" dirty="0" smtClean="0"/>
              <a:t>– a trait that will appear only if two copies of the allele are present.  This trait only appears in homozygous gene pairs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914400"/>
          </a:xfrm>
        </p:spPr>
        <p:txBody>
          <a:bodyPr/>
          <a:lstStyle/>
          <a:p>
            <a:pPr algn="ctr">
              <a:defRPr/>
            </a:pPr>
            <a:r>
              <a:rPr sz="4800" dirty="0" smtClean="0"/>
              <a:t>Genetics Vocabulary</a:t>
            </a:r>
            <a:endParaRPr sz="4800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0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0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0"/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0"/>
                                        <p:tgtEl>
                                          <p:spTgt spid="40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0"/>
                                        <p:tgtEl>
                                          <p:spTgt spid="4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53000"/>
          </a:xfrm>
        </p:spPr>
        <p:txBody>
          <a:bodyPr/>
          <a:lstStyle/>
          <a:p>
            <a:pPr>
              <a:defRPr/>
            </a:pPr>
            <a:r>
              <a:rPr lang="en-US" sz="2000" dirty="0" smtClean="0"/>
              <a:t>All color in cattle is the result of two pigments black and red.</a:t>
            </a:r>
          </a:p>
          <a:p>
            <a:pPr lvl="2">
              <a:defRPr/>
            </a:pPr>
            <a:r>
              <a:rPr lang="en-US" sz="2000" dirty="0" smtClean="0"/>
              <a:t>Black can look brown in lower concentrations.</a:t>
            </a:r>
          </a:p>
          <a:p>
            <a:pPr lvl="2">
              <a:defRPr/>
            </a:pPr>
            <a:r>
              <a:rPr lang="en-US" sz="2000" dirty="0" smtClean="0"/>
              <a:t>Red can appear orange or yellow.</a:t>
            </a:r>
          </a:p>
          <a:p>
            <a:pPr lvl="2">
              <a:defRPr/>
            </a:pPr>
            <a:r>
              <a:rPr lang="en-US" sz="2000" dirty="0" smtClean="0"/>
              <a:t>White  areas are a result of lack of both pigments. </a:t>
            </a:r>
          </a:p>
          <a:p>
            <a:pPr>
              <a:defRPr/>
            </a:pPr>
            <a:r>
              <a:rPr lang="en-US" sz="2000" dirty="0" smtClean="0"/>
              <a:t>Three alleles control the amount of  pigments in cattle </a:t>
            </a:r>
            <a:r>
              <a:rPr lang="en-US" sz="2000" dirty="0" smtClean="0">
                <a:solidFill>
                  <a:schemeClr val="bg1"/>
                </a:solidFill>
              </a:rPr>
              <a:t>E</a:t>
            </a:r>
            <a:r>
              <a:rPr lang="en-US" sz="2000" baseline="-25000" dirty="0" smtClean="0">
                <a:solidFill>
                  <a:schemeClr val="bg1"/>
                </a:solidFill>
              </a:rPr>
              <a:t>D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E+</a:t>
            </a:r>
            <a:r>
              <a:rPr lang="en-US" sz="2000" dirty="0" smtClean="0"/>
              <a:t> and </a:t>
            </a:r>
            <a:r>
              <a:rPr lang="en-US" sz="2000" dirty="0" smtClean="0">
                <a:solidFill>
                  <a:srgbClr val="FF0000"/>
                </a:solidFill>
              </a:rPr>
              <a:t>e</a:t>
            </a:r>
          </a:p>
          <a:p>
            <a:pPr>
              <a:defRPr/>
            </a:pPr>
            <a:r>
              <a:rPr lang="en-US" sz="2000" dirty="0" smtClean="0"/>
              <a:t>The </a:t>
            </a:r>
            <a:r>
              <a:rPr lang="en-US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E</a:t>
            </a:r>
            <a:r>
              <a:rPr lang="en-US" sz="2000" baseline="-25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</a:t>
            </a:r>
            <a:r>
              <a:rPr lang="en-US" sz="2000" baseline="-25000" dirty="0" smtClean="0"/>
              <a:t>  </a:t>
            </a:r>
            <a:r>
              <a:rPr lang="en-US" sz="2000" dirty="0" smtClean="0"/>
              <a:t>allele produces  black pigment.</a:t>
            </a:r>
          </a:p>
          <a:p>
            <a:pPr>
              <a:defRPr/>
            </a:pPr>
            <a:r>
              <a:rPr lang="en-US" sz="2000" dirty="0" smtClean="0"/>
              <a:t>The 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E+</a:t>
            </a:r>
            <a:r>
              <a:rPr lang="en-US" sz="2000" dirty="0" smtClean="0"/>
              <a:t> allele is called the wild-type allele and produces both red and black pigments.  Calves are red at birth and turn dark brown or gray as they mature, usually with a light muzzle.</a:t>
            </a:r>
          </a:p>
          <a:p>
            <a:pPr>
              <a:defRPr/>
            </a:pPr>
            <a:r>
              <a:rPr lang="en-US" sz="2000" dirty="0" smtClean="0"/>
              <a:t>The  </a:t>
            </a:r>
            <a:r>
              <a:rPr lang="en-US" sz="2000" dirty="0" smtClean="0">
                <a:solidFill>
                  <a:srgbClr val="FF0000"/>
                </a:solidFill>
              </a:rPr>
              <a:t>e </a:t>
            </a:r>
            <a:r>
              <a:rPr lang="en-US" sz="2000" dirty="0" smtClean="0"/>
              <a:t>allele produces  red pigment.</a:t>
            </a:r>
          </a:p>
          <a:p>
            <a:pPr>
              <a:buFont typeface="Wingdings 2" pitchFamily="18" charset="2"/>
              <a:buNone/>
              <a:defRPr/>
            </a:pPr>
            <a:endParaRPr lang="en-US" sz="2000" dirty="0" smtClean="0"/>
          </a:p>
          <a:p>
            <a:pPr>
              <a:defRPr/>
            </a:pPr>
            <a:r>
              <a:rPr lang="en-US" sz="2000" dirty="0" smtClean="0"/>
              <a:t>The wild-type allele is thought to represent the ancestral coloration of the wild Aurochs, from which modern </a:t>
            </a:r>
            <a:r>
              <a:rPr lang="en-US" sz="2000" i="1" dirty="0" err="1" smtClean="0"/>
              <a:t>Bos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taurus</a:t>
            </a:r>
            <a:r>
              <a:rPr lang="en-US" sz="2000" dirty="0" smtClean="0"/>
              <a:t> cattle breeds have descended.</a:t>
            </a:r>
          </a:p>
          <a:p>
            <a:pPr>
              <a:buFont typeface="Wingdings 2" pitchFamily="18" charset="2"/>
              <a:buNone/>
              <a:defRPr/>
            </a:pPr>
            <a:endParaRPr lang="en-US" sz="1600" dirty="0" smtClean="0"/>
          </a:p>
          <a:p>
            <a:pPr>
              <a:buFont typeface="Wingdings 2" pitchFamily="18" charset="2"/>
              <a:buNone/>
              <a:defRPr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algn="ctr">
              <a:defRPr/>
            </a:pPr>
            <a:r>
              <a:rPr sz="4800" smtClean="0"/>
              <a:t>Color Genetics</a:t>
            </a:r>
            <a:endParaRPr sz="4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/>
          <a:lstStyle/>
          <a:p>
            <a:pPr algn="ctr">
              <a:buFont typeface="Wingdings 2" pitchFamily="18" charset="2"/>
              <a:buNone/>
              <a:defRPr/>
            </a:pPr>
            <a:r>
              <a:rPr lang="en-US" sz="2000" b="1" dirty="0" smtClean="0"/>
              <a:t>Black	          	Dark Brown or Gray	             Red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b="1" dirty="0" smtClean="0"/>
              <a:t>	</a:t>
            </a:r>
            <a:r>
              <a:rPr lang="en-US" sz="2000" b="1" dirty="0" smtClean="0"/>
              <a:t>	 </a:t>
            </a:r>
            <a:r>
              <a:rPr lang="en-US" sz="2000" b="1" dirty="0" smtClean="0">
                <a:solidFill>
                  <a:schemeClr val="bg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bg1"/>
                </a:solidFill>
              </a:rPr>
              <a:t>D</a:t>
            </a:r>
            <a:r>
              <a:rPr lang="en-US" sz="2000" dirty="0" smtClean="0">
                <a:solidFill>
                  <a:schemeClr val="bg1"/>
                </a:solidFill>
              </a:rPr>
              <a:t>/</a:t>
            </a:r>
            <a:r>
              <a:rPr lang="en-US" sz="2000" b="1" dirty="0" smtClean="0">
                <a:solidFill>
                  <a:schemeClr val="bg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bg1"/>
                </a:solidFill>
              </a:rPr>
              <a:t>D</a:t>
            </a:r>
            <a:r>
              <a:rPr lang="en-US" sz="2000" b="1" baseline="-25000" dirty="0" smtClean="0"/>
              <a:t>  	 	          </a:t>
            </a:r>
            <a:r>
              <a:rPr lang="en-US" sz="2000" b="1" dirty="0" smtClean="0"/>
              <a:t> </a:t>
            </a:r>
            <a:r>
              <a:rPr lang="en-US" sz="2000" b="1" dirty="0" smtClean="0">
                <a:solidFill>
                  <a:schemeClr val="bg2">
                    <a:lumMod val="50000"/>
                  </a:schemeClr>
                </a:solidFill>
              </a:rPr>
              <a:t>E+/E+ </a:t>
            </a:r>
            <a:r>
              <a:rPr lang="en-US" sz="2000" b="1" dirty="0" smtClean="0"/>
              <a:t>(wild allele)               </a:t>
            </a:r>
            <a:r>
              <a:rPr lang="en-US" sz="2000" b="1" dirty="0" smtClean="0">
                <a:solidFill>
                  <a:srgbClr val="FF0000"/>
                </a:solidFill>
              </a:rPr>
              <a:t>e/e</a:t>
            </a:r>
            <a:endParaRPr lang="en-US" sz="1600" b="1" dirty="0" smtClean="0">
              <a:solidFill>
                <a:srgbClr val="FF0000"/>
              </a:solidFill>
            </a:endParaRPr>
          </a:p>
          <a:p>
            <a:pPr>
              <a:buFont typeface="Wingdings 2" pitchFamily="18" charset="2"/>
              <a:buNone/>
              <a:defRPr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>
              <a:buFont typeface="Wingdings 2" pitchFamily="18" charset="2"/>
              <a:buNone/>
              <a:defRPr/>
            </a:pPr>
            <a:endParaRPr lang="en-US" sz="1800" b="1" dirty="0" smtClean="0">
              <a:solidFill>
                <a:srgbClr val="FF0000"/>
              </a:solidFill>
            </a:endParaRPr>
          </a:p>
          <a:p>
            <a:pPr algn="ctr">
              <a:buFont typeface="Wingdings 2" pitchFamily="18" charset="2"/>
              <a:buNone/>
              <a:defRPr/>
            </a:pPr>
            <a:endParaRPr lang="it-IT" sz="1800" dirty="0" smtClean="0"/>
          </a:p>
          <a:p>
            <a:pPr algn="ctr">
              <a:buFont typeface="Wingdings 2" pitchFamily="18" charset="2"/>
              <a:buNone/>
              <a:defRPr/>
            </a:pPr>
            <a:endParaRPr lang="it-IT" sz="1800" dirty="0" smtClean="0"/>
          </a:p>
          <a:p>
            <a:pPr algn="ctr">
              <a:buFont typeface="Wingdings 2" pitchFamily="18" charset="2"/>
              <a:buNone/>
              <a:defRPr/>
            </a:pPr>
            <a:endParaRPr lang="it-IT" sz="1800" dirty="0" smtClean="0"/>
          </a:p>
          <a:p>
            <a:pPr algn="ctr">
              <a:buFont typeface="Wingdings 2" pitchFamily="18" charset="2"/>
              <a:buNone/>
              <a:defRPr/>
            </a:pPr>
            <a:endParaRPr lang="it-IT" sz="1800" dirty="0" smtClean="0"/>
          </a:p>
          <a:p>
            <a:pPr algn="ctr">
              <a:buFont typeface="Wingdings 2" pitchFamily="18" charset="2"/>
              <a:buNone/>
              <a:defRPr/>
            </a:pPr>
            <a:r>
              <a:rPr lang="en-US" sz="2000" dirty="0" smtClean="0"/>
              <a:t>The black allele is dominant  over both wild and red alleles . </a:t>
            </a:r>
          </a:p>
          <a:p>
            <a:pPr algn="ctr">
              <a:buFont typeface="Wingdings 2" pitchFamily="18" charset="2"/>
              <a:buNone/>
              <a:defRPr/>
            </a:pPr>
            <a:r>
              <a:rPr lang="en-US" sz="2000" dirty="0" smtClean="0"/>
              <a:t>The wild allele is dominant over the red allele</a:t>
            </a:r>
            <a:r>
              <a:rPr lang="en-US" sz="2400" dirty="0" smtClean="0"/>
              <a:t>.</a:t>
            </a:r>
          </a:p>
          <a:p>
            <a:pPr algn="ctr">
              <a:buFont typeface="Wingdings 2" pitchFamily="18" charset="2"/>
              <a:buNone/>
              <a:defRPr/>
            </a:pPr>
            <a:r>
              <a:rPr lang="en-US" sz="2400" dirty="0" smtClean="0"/>
              <a:t>  </a:t>
            </a:r>
            <a:r>
              <a:rPr lang="it-IT" sz="2400" dirty="0" smtClean="0"/>
              <a:t>(</a:t>
            </a:r>
            <a:r>
              <a:rPr lang="it-IT" sz="2400" dirty="0" smtClean="0">
                <a:solidFill>
                  <a:schemeClr val="bg1"/>
                </a:solidFill>
              </a:rPr>
              <a:t>E</a:t>
            </a:r>
            <a:r>
              <a:rPr lang="en-US" sz="2400" b="1" baseline="-25000" dirty="0" smtClean="0">
                <a:solidFill>
                  <a:schemeClr val="bg1"/>
                </a:solidFill>
              </a:rPr>
              <a:t>D</a:t>
            </a:r>
            <a:r>
              <a:rPr lang="it-IT" sz="2400" dirty="0" smtClean="0"/>
              <a:t> &gt; </a:t>
            </a:r>
            <a:r>
              <a:rPr lang="it-IT" sz="2400" dirty="0" smtClean="0">
                <a:solidFill>
                  <a:schemeClr val="bg2">
                    <a:lumMod val="50000"/>
                  </a:schemeClr>
                </a:solidFill>
              </a:rPr>
              <a:t>E+</a:t>
            </a:r>
            <a:r>
              <a:rPr lang="it-IT" sz="2400" dirty="0" smtClean="0"/>
              <a:t> &gt; </a:t>
            </a:r>
            <a:r>
              <a:rPr lang="it-IT" sz="2400" dirty="0" smtClean="0">
                <a:solidFill>
                  <a:srgbClr val="FF0000"/>
                </a:solidFill>
              </a:rPr>
              <a:t>e</a:t>
            </a:r>
            <a:r>
              <a:rPr lang="it-IT" sz="2400" dirty="0" smtClean="0"/>
              <a:t>)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2400" dirty="0" smtClean="0">
                <a:solidFill>
                  <a:schemeClr val="tx1">
                    <a:lumMod val="25000"/>
                  </a:schemeClr>
                </a:solidFill>
              </a:rPr>
              <a:t>1</a:t>
            </a:r>
            <a:r>
              <a:rPr lang="en-US" sz="2000" dirty="0" smtClean="0">
                <a:solidFill>
                  <a:schemeClr val="tx1">
                    <a:lumMod val="25000"/>
                  </a:schemeClr>
                </a:solidFill>
              </a:rPr>
              <a:t>. Three Alleles  make the base color genetics more complex list all possible genotypes under their phenotypes. Possible Allele Combinations: </a:t>
            </a:r>
            <a:r>
              <a:rPr lang="it-IT" sz="2000" dirty="0" smtClean="0">
                <a:solidFill>
                  <a:schemeClr val="tx1">
                    <a:lumMod val="25000"/>
                  </a:schemeClr>
                </a:solidFill>
              </a:rPr>
              <a:t> </a:t>
            </a:r>
            <a:r>
              <a:rPr lang="it-IT" sz="2000" dirty="0" smtClean="0">
                <a:solidFill>
                  <a:schemeClr val="bg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bg1"/>
                </a:solidFill>
              </a:rPr>
              <a:t>D</a:t>
            </a:r>
            <a:r>
              <a:rPr lang="it-IT" sz="2000" dirty="0" smtClean="0">
                <a:solidFill>
                  <a:schemeClr val="bg1"/>
                </a:solidFill>
              </a:rPr>
              <a:t> E</a:t>
            </a:r>
            <a:r>
              <a:rPr lang="en-US" sz="2000" b="1" baseline="-25000" dirty="0" smtClean="0">
                <a:solidFill>
                  <a:schemeClr val="bg1"/>
                </a:solidFill>
              </a:rPr>
              <a:t>D</a:t>
            </a:r>
            <a:r>
              <a:rPr lang="en-US" sz="2000" dirty="0" smtClean="0"/>
              <a:t>,</a:t>
            </a:r>
            <a:r>
              <a:rPr lang="it-IT" sz="2000" dirty="0" smtClean="0">
                <a:solidFill>
                  <a:schemeClr val="bg2">
                    <a:lumMod val="50000"/>
                  </a:schemeClr>
                </a:solidFill>
              </a:rPr>
              <a:t> E+ E+</a:t>
            </a:r>
            <a:r>
              <a:rPr lang="en-US" sz="2000" dirty="0" smtClean="0"/>
              <a:t>, </a:t>
            </a:r>
            <a:r>
              <a:rPr lang="it-IT" sz="2000" dirty="0" smtClean="0">
                <a:solidFill>
                  <a:srgbClr val="FF0000"/>
                </a:solidFill>
              </a:rPr>
              <a:t>e e</a:t>
            </a:r>
            <a:r>
              <a:rPr lang="en-US" sz="2000" dirty="0" smtClean="0"/>
              <a:t>,</a:t>
            </a:r>
            <a:r>
              <a:rPr lang="it-IT" sz="2000" dirty="0" smtClean="0">
                <a:solidFill>
                  <a:schemeClr val="bg1"/>
                </a:solidFill>
              </a:rPr>
              <a:t> E</a:t>
            </a:r>
            <a:r>
              <a:rPr lang="en-US" sz="2000" b="1" baseline="-25000" dirty="0" smtClean="0">
                <a:solidFill>
                  <a:schemeClr val="bg1"/>
                </a:solidFill>
              </a:rPr>
              <a:t>D</a:t>
            </a:r>
            <a:r>
              <a:rPr lang="it-IT" sz="2000" dirty="0" smtClean="0">
                <a:solidFill>
                  <a:schemeClr val="bg2">
                    <a:lumMod val="50000"/>
                  </a:schemeClr>
                </a:solidFill>
              </a:rPr>
              <a:t> E+</a:t>
            </a:r>
            <a:r>
              <a:rPr lang="en-US" sz="2000" dirty="0" smtClean="0"/>
              <a:t>,</a:t>
            </a:r>
            <a:r>
              <a:rPr lang="it-IT" sz="2000" dirty="0" smtClean="0">
                <a:solidFill>
                  <a:schemeClr val="bg1"/>
                </a:solidFill>
              </a:rPr>
              <a:t> E</a:t>
            </a:r>
            <a:r>
              <a:rPr lang="en-US" sz="2000" b="1" baseline="-25000" dirty="0" smtClean="0">
                <a:solidFill>
                  <a:schemeClr val="bg1"/>
                </a:solidFill>
              </a:rPr>
              <a:t>D</a:t>
            </a:r>
            <a:r>
              <a:rPr lang="en-US" sz="2000" dirty="0" smtClean="0"/>
              <a:t> </a:t>
            </a:r>
            <a:r>
              <a:rPr lang="it-IT" sz="2000" dirty="0" smtClean="0">
                <a:solidFill>
                  <a:srgbClr val="FF0000"/>
                </a:solidFill>
              </a:rPr>
              <a:t>e</a:t>
            </a:r>
            <a:r>
              <a:rPr lang="en-US" sz="2000" dirty="0" smtClean="0"/>
              <a:t>  ,</a:t>
            </a:r>
            <a:r>
              <a:rPr lang="it-IT" sz="2000" dirty="0" smtClean="0">
                <a:solidFill>
                  <a:schemeClr val="bg2">
                    <a:lumMod val="50000"/>
                  </a:schemeClr>
                </a:solidFill>
              </a:rPr>
              <a:t> E+</a:t>
            </a:r>
            <a:r>
              <a:rPr lang="it-IT" sz="2000" dirty="0" smtClean="0">
                <a:solidFill>
                  <a:srgbClr val="FF0000"/>
                </a:solidFill>
              </a:rPr>
              <a:t> e</a:t>
            </a:r>
            <a:r>
              <a:rPr lang="en-US" sz="2000" dirty="0" smtClean="0"/>
              <a:t>  </a:t>
            </a:r>
          </a:p>
          <a:p>
            <a:pPr>
              <a:buFont typeface="Wingdings 2" pitchFamily="18" charset="2"/>
              <a:buNone/>
              <a:defRPr/>
            </a:pPr>
            <a:endParaRPr lang="it-IT" sz="2000" dirty="0" smtClean="0"/>
          </a:p>
          <a:p>
            <a:pPr algn="ctr">
              <a:buFont typeface="Wingdings 2" pitchFamily="18" charset="2"/>
              <a:buNone/>
              <a:defRPr/>
            </a:pPr>
            <a:endParaRPr lang="it-IT" dirty="0" smtClean="0"/>
          </a:p>
          <a:p>
            <a:pPr algn="ctr">
              <a:buFont typeface="Wingdings 2" pitchFamily="18" charset="2"/>
              <a:buNone/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algn="ctr">
              <a:defRPr/>
            </a:pPr>
            <a:r>
              <a:rPr sz="3600" smtClean="0"/>
              <a:t>Homozygous Base Color Genotypes</a:t>
            </a:r>
            <a:endParaRPr sz="3600"/>
          </a:p>
        </p:txBody>
      </p:sp>
      <p:pic>
        <p:nvPicPr>
          <p:cNvPr id="15364" name="Picture 3" descr="wildallel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1752600"/>
            <a:ext cx="2743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4" descr="solid red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1752600"/>
            <a:ext cx="236220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5" descr="blackneed to change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1752600"/>
            <a:ext cx="2328863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81000" y="2667000"/>
            <a:ext cx="8382000" cy="2667000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387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dirty="0" smtClean="0">
                <a:solidFill>
                  <a:schemeClr val="tx1">
                    <a:lumMod val="25000"/>
                  </a:schemeClr>
                </a:solidFill>
              </a:rPr>
              <a:t>2. Fill out the </a:t>
            </a:r>
            <a:r>
              <a:rPr lang="en-US" dirty="0" err="1" smtClean="0">
                <a:solidFill>
                  <a:schemeClr val="tx1">
                    <a:lumMod val="25000"/>
                  </a:schemeClr>
                </a:solidFill>
              </a:rPr>
              <a:t>Punnett</a:t>
            </a:r>
            <a:r>
              <a:rPr lang="en-US" dirty="0" smtClean="0">
                <a:solidFill>
                  <a:schemeClr val="tx1">
                    <a:lumMod val="25000"/>
                  </a:schemeClr>
                </a:solidFill>
              </a:rPr>
              <a:t> Squares for all possible homozygous color crosses.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sz="4400" smtClean="0"/>
              <a:t>Homozygous Base Color Cross</a:t>
            </a:r>
            <a:endParaRPr/>
          </a:p>
        </p:txBody>
      </p:sp>
      <p:pic>
        <p:nvPicPr>
          <p:cNvPr id="16389" name="Picture 3" descr="PunnettEDx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2743200"/>
            <a:ext cx="2476500" cy="250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5" descr="PunnettsquareEdXE_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743200"/>
            <a:ext cx="2476500" cy="250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6" descr="PunnettsquareExe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6600" y="2743200"/>
            <a:ext cx="2476500" cy="250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2" name="TextBox 7"/>
          <p:cNvSpPr txBox="1">
            <a:spLocks noChangeArrowheads="1"/>
          </p:cNvSpPr>
          <p:nvPr/>
        </p:nvSpPr>
        <p:spPr bwMode="auto">
          <a:xfrm>
            <a:off x="685800" y="5715000"/>
            <a:ext cx="800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How do the percentages in genotype results compare with phenotype results in homozygous crosses?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Up Arrow Callout 18"/>
          <p:cNvSpPr/>
          <p:nvPr/>
        </p:nvSpPr>
        <p:spPr>
          <a:xfrm rot="10800000">
            <a:off x="6400800" y="1447800"/>
            <a:ext cx="2209800" cy="3429000"/>
          </a:xfrm>
          <a:prstGeom prst="upArrowCallout">
            <a:avLst/>
          </a:prstGeom>
          <a:solidFill>
            <a:schemeClr val="tx1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Up Arrow Callout 17"/>
          <p:cNvSpPr/>
          <p:nvPr/>
        </p:nvSpPr>
        <p:spPr>
          <a:xfrm rot="10800000">
            <a:off x="3429000" y="1447800"/>
            <a:ext cx="2209800" cy="3429000"/>
          </a:xfrm>
          <a:prstGeom prst="upArrowCallout">
            <a:avLst/>
          </a:prstGeom>
          <a:solidFill>
            <a:schemeClr val="tx1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Up Arrow Callout 14"/>
          <p:cNvSpPr/>
          <p:nvPr/>
        </p:nvSpPr>
        <p:spPr>
          <a:xfrm rot="10800000">
            <a:off x="533400" y="1447800"/>
            <a:ext cx="2209800" cy="3429000"/>
          </a:xfrm>
          <a:prstGeom prst="upArrowCallout">
            <a:avLst/>
          </a:prstGeom>
          <a:solidFill>
            <a:schemeClr val="tx1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pPr algn="ctr">
              <a:defRPr/>
            </a:pPr>
            <a:r>
              <a:rPr sz="3600" smtClean="0"/>
              <a:t>Homozygous Base Color Cross Results</a:t>
            </a:r>
            <a:endParaRPr sz="3600"/>
          </a:p>
        </p:txBody>
      </p:sp>
      <p:pic>
        <p:nvPicPr>
          <p:cNvPr id="17414" name="Content Placeholder 7" descr="PunnettsquareEdE+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62000" y="1828800"/>
            <a:ext cx="1752600" cy="1765300"/>
          </a:xfrm>
        </p:spPr>
      </p:pic>
      <p:pic>
        <p:nvPicPr>
          <p:cNvPr id="17415" name="Picture 8" descr="PunnettEDe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1828800"/>
            <a:ext cx="1752600" cy="176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9" descr="PunnettsquareEdE+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57600" y="1828800"/>
            <a:ext cx="1752600" cy="176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7" name="TextBox 10"/>
          <p:cNvSpPr txBox="1">
            <a:spLocks noChangeArrowheads="1"/>
          </p:cNvSpPr>
          <p:nvPr/>
        </p:nvSpPr>
        <p:spPr bwMode="auto">
          <a:xfrm>
            <a:off x="457200" y="1524000"/>
            <a:ext cx="8534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  Black Allele X Wild Type Allele                     Wild Type Allele X Red Allele                            Black Allele X Red Allele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4953000"/>
            <a:ext cx="2819400" cy="6461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Genotype: 100%  </a:t>
            </a:r>
            <a:r>
              <a:rPr lang="en-US" dirty="0">
                <a:solidFill>
                  <a:schemeClr val="bg1"/>
                </a:solidFill>
              </a:rPr>
              <a:t>E</a:t>
            </a:r>
            <a:r>
              <a:rPr lang="en-US" baseline="-25000" dirty="0">
                <a:solidFill>
                  <a:schemeClr val="bg1"/>
                </a:solidFill>
              </a:rPr>
              <a:t>D</a:t>
            </a:r>
            <a:r>
              <a:rPr lang="en-US" dirty="0"/>
              <a:t>/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E+</a:t>
            </a:r>
          </a:p>
          <a:p>
            <a:pPr>
              <a:defRPr/>
            </a:pPr>
            <a:r>
              <a:rPr lang="en-US" dirty="0"/>
              <a:t> Phenotype: 100% Black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52800" y="4953000"/>
            <a:ext cx="2590800" cy="120015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Genotype: 100 % 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E+</a:t>
            </a:r>
            <a:r>
              <a:rPr lang="en-US" dirty="0">
                <a:solidFill>
                  <a:schemeClr val="tx2"/>
                </a:solidFill>
              </a:rPr>
              <a:t>/</a:t>
            </a:r>
            <a:r>
              <a:rPr lang="en-US" dirty="0"/>
              <a:t>e</a:t>
            </a:r>
          </a:p>
          <a:p>
            <a:pPr>
              <a:defRPr/>
            </a:pPr>
            <a:r>
              <a:rPr lang="en-US" dirty="0"/>
              <a:t>Phenotype: 100 %  Dark Reddish Brown or Reddish Gray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48400" y="5029200"/>
            <a:ext cx="2667000" cy="64611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Genotype: 100 % E</a:t>
            </a:r>
            <a:r>
              <a:rPr lang="en-US" baseline="-25000" dirty="0"/>
              <a:t>D</a:t>
            </a:r>
            <a:r>
              <a:rPr lang="en-US" dirty="0"/>
              <a:t>/e</a:t>
            </a:r>
          </a:p>
          <a:p>
            <a:pPr>
              <a:defRPr/>
            </a:pPr>
            <a:r>
              <a:rPr lang="en-US" dirty="0"/>
              <a:t>Phenotype: 100 % Black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4724400" y="2819400"/>
            <a:ext cx="4114800" cy="20574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04800" y="2819400"/>
            <a:ext cx="4114800" cy="20574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/>
          <a:lstStyle/>
          <a:p>
            <a:pPr algn="ctr">
              <a:defRPr/>
            </a:pPr>
            <a:r>
              <a:rPr sz="3600" dirty="0" smtClean="0"/>
              <a:t>Two Allele Heterozygous Genetic Crosses</a:t>
            </a:r>
            <a:endParaRPr sz="3600" dirty="0"/>
          </a:p>
        </p:txBody>
      </p:sp>
      <p:sp>
        <p:nvSpPr>
          <p:cNvPr id="18437" name="TextBox 12"/>
          <p:cNvSpPr txBox="1">
            <a:spLocks noChangeArrowheads="1"/>
          </p:cNvSpPr>
          <p:nvPr/>
        </p:nvSpPr>
        <p:spPr bwMode="auto">
          <a:xfrm>
            <a:off x="5181600" y="2057400"/>
            <a:ext cx="331372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tx1">
                    <a:lumMod val="25000"/>
                  </a:schemeClr>
                </a:solidFill>
              </a:rPr>
              <a:t>4. Same </a:t>
            </a:r>
            <a:r>
              <a:rPr lang="en-US" dirty="0">
                <a:solidFill>
                  <a:schemeClr val="tx1">
                    <a:lumMod val="25000"/>
                  </a:schemeClr>
                </a:solidFill>
              </a:rPr>
              <a:t>Genotypes </a:t>
            </a:r>
          </a:p>
          <a:p>
            <a:r>
              <a:rPr lang="en-US" dirty="0" smtClean="0">
                <a:solidFill>
                  <a:schemeClr val="tx1">
                    <a:lumMod val="25000"/>
                  </a:schemeClr>
                </a:solidFill>
              </a:rPr>
              <a:t>Heterozygous X Heterozygous</a:t>
            </a:r>
            <a:endParaRPr lang="en-US" dirty="0">
              <a:solidFill>
                <a:schemeClr val="tx1">
                  <a:lumMod val="25000"/>
                </a:schemeClr>
              </a:solidFill>
            </a:endParaRPr>
          </a:p>
        </p:txBody>
      </p:sp>
      <p:sp>
        <p:nvSpPr>
          <p:cNvPr id="18438" name="TextBox 21"/>
          <p:cNvSpPr txBox="1">
            <a:spLocks noChangeArrowheads="1"/>
          </p:cNvSpPr>
          <p:nvPr/>
        </p:nvSpPr>
        <p:spPr bwMode="auto">
          <a:xfrm>
            <a:off x="685800" y="2057400"/>
            <a:ext cx="3657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>
                    <a:lumMod val="25000"/>
                  </a:schemeClr>
                </a:solidFill>
              </a:rPr>
              <a:t>3. Two  Alleles </a:t>
            </a:r>
          </a:p>
          <a:p>
            <a:r>
              <a:rPr lang="en-US" dirty="0" smtClean="0">
                <a:solidFill>
                  <a:schemeClr val="tx1">
                    <a:lumMod val="25000"/>
                  </a:schemeClr>
                </a:solidFill>
              </a:rPr>
              <a:t>Homozygous X Heterozygous</a:t>
            </a:r>
            <a:endParaRPr lang="en-US" dirty="0">
              <a:solidFill>
                <a:schemeClr val="tx1">
                  <a:lumMod val="2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18439" name="TextBox 26"/>
          <p:cNvSpPr txBox="1">
            <a:spLocks noChangeArrowheads="1"/>
          </p:cNvSpPr>
          <p:nvPr/>
        </p:nvSpPr>
        <p:spPr bwMode="auto">
          <a:xfrm>
            <a:off x="1600200" y="1371600"/>
            <a:ext cx="678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/>
              <a:t>Now try the following heterozygous crosses:</a:t>
            </a:r>
          </a:p>
        </p:txBody>
      </p:sp>
      <p:pic>
        <p:nvPicPr>
          <p:cNvPr id="18440" name="Picture 33" descr="PunnettsquareEDexEDeblk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2895600"/>
            <a:ext cx="18859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1" name="Picture 34" descr="PunnettsquareEdEdxEdeblk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2895600"/>
            <a:ext cx="184785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2" name="Picture 35" descr="PunnettsquareExeblk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38400" y="2895600"/>
            <a:ext cx="185737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3" name="Picture 36" descr="PunnettsquareEdXE_blk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58000" y="2895600"/>
            <a:ext cx="185737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extBox 38"/>
          <p:cNvSpPr txBox="1"/>
          <p:nvPr/>
        </p:nvSpPr>
        <p:spPr>
          <a:xfrm>
            <a:off x="3429000" y="4953000"/>
            <a:ext cx="2303463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800" dirty="0"/>
              <a:t>(</a:t>
            </a:r>
            <a:r>
              <a:rPr lang="it-IT" sz="2800" dirty="0">
                <a:solidFill>
                  <a:schemeClr val="bg1"/>
                </a:solidFill>
              </a:rPr>
              <a:t>E</a:t>
            </a:r>
            <a:r>
              <a:rPr lang="en-US" sz="2800" b="1" baseline="-25000" dirty="0">
                <a:solidFill>
                  <a:schemeClr val="bg1"/>
                </a:solidFill>
              </a:rPr>
              <a:t>D</a:t>
            </a:r>
            <a:r>
              <a:rPr lang="it-IT" sz="2800" dirty="0"/>
              <a:t> &gt; </a:t>
            </a:r>
            <a:r>
              <a:rPr lang="it-IT" sz="2800" dirty="0">
                <a:solidFill>
                  <a:schemeClr val="bg2">
                    <a:lumMod val="50000"/>
                  </a:schemeClr>
                </a:solidFill>
              </a:rPr>
              <a:t>E+</a:t>
            </a:r>
            <a:r>
              <a:rPr lang="it-IT" sz="2800" dirty="0"/>
              <a:t> &gt; </a:t>
            </a:r>
            <a:r>
              <a:rPr lang="it-IT" sz="2800" dirty="0">
                <a:solidFill>
                  <a:srgbClr val="FF0000"/>
                </a:solidFill>
              </a:rPr>
              <a:t>e</a:t>
            </a:r>
            <a:r>
              <a:rPr lang="it-IT" sz="2800" dirty="0"/>
              <a:t>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8445" name="TextBox 13"/>
          <p:cNvSpPr txBox="1">
            <a:spLocks noChangeArrowheads="1"/>
          </p:cNvSpPr>
          <p:nvPr/>
        </p:nvSpPr>
        <p:spPr bwMode="auto">
          <a:xfrm>
            <a:off x="381000" y="5562600"/>
            <a:ext cx="845661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List all possible phenotypes and genotypes and their percentages for each cross.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457200"/>
            <a:ext cx="8610600" cy="609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sz="2400" dirty="0" smtClean="0">
                <a:solidFill>
                  <a:schemeClr val="tx1">
                    <a:lumMod val="25000"/>
                  </a:schemeClr>
                </a:solidFill>
              </a:rPr>
              <a:t>5. Based on what you just learned which statement below is true?</a:t>
            </a:r>
            <a:endParaRPr sz="2400" dirty="0">
              <a:solidFill>
                <a:schemeClr val="tx1">
                  <a:lumMod val="25000"/>
                </a:schemeClr>
              </a:solidFill>
            </a:endParaRPr>
          </a:p>
        </p:txBody>
      </p:sp>
      <p:pic>
        <p:nvPicPr>
          <p:cNvPr id="19459" name="Content Placeholder 3" descr="black cowlightcalf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133600" y="1447800"/>
            <a:ext cx="4495800" cy="3371850"/>
          </a:xfrm>
        </p:spPr>
      </p:pic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914400" y="4826000"/>
            <a:ext cx="7083425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>
                    <a:lumMod val="25000"/>
                  </a:schemeClr>
                </a:solidFill>
              </a:rPr>
              <a:t>	</a:t>
            </a:r>
            <a:r>
              <a:rPr lang="en-US" sz="2000" dirty="0">
                <a:solidFill>
                  <a:schemeClr val="tx1">
                    <a:lumMod val="25000"/>
                  </a:schemeClr>
                </a:solidFill>
              </a:rPr>
              <a:t>a. The cow and calf are both homozygous.</a:t>
            </a:r>
          </a:p>
          <a:p>
            <a:r>
              <a:rPr lang="en-US" sz="2000" dirty="0">
                <a:solidFill>
                  <a:schemeClr val="tx1">
                    <a:lumMod val="25000"/>
                  </a:schemeClr>
                </a:solidFill>
              </a:rPr>
              <a:t>	b.  The calf inherited her color genes from her sire.</a:t>
            </a:r>
          </a:p>
          <a:p>
            <a:r>
              <a:rPr lang="en-US" sz="2000" dirty="0">
                <a:solidFill>
                  <a:schemeClr val="tx1">
                    <a:lumMod val="25000"/>
                  </a:schemeClr>
                </a:solidFill>
              </a:rPr>
              <a:t>	c. The cow is heterozygous and the calf inherited her </a:t>
            </a:r>
          </a:p>
          <a:p>
            <a:r>
              <a:rPr lang="en-US" sz="2000" dirty="0">
                <a:solidFill>
                  <a:schemeClr val="tx1">
                    <a:lumMod val="25000"/>
                  </a:schemeClr>
                </a:solidFill>
              </a:rPr>
              <a:t>	recessive gene.</a:t>
            </a:r>
          </a:p>
          <a:p>
            <a:r>
              <a:rPr lang="en-US" sz="2000" dirty="0">
                <a:solidFill>
                  <a:schemeClr val="tx1">
                    <a:lumMod val="25000"/>
                  </a:schemeClr>
                </a:solidFill>
              </a:rPr>
              <a:t>	d. This cow could not be this calf’s dam.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381000" y="4343400"/>
            <a:ext cx="8382000" cy="2057400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81000" y="1828800"/>
            <a:ext cx="8382000" cy="2057400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dirty="0" smtClean="0"/>
              <a:t>Three Allele Heterozygous  Crosses</a:t>
            </a:r>
            <a:br>
              <a:rPr dirty="0" smtClean="0"/>
            </a:br>
            <a:r>
              <a:rPr sz="2400" dirty="0" smtClean="0">
                <a:solidFill>
                  <a:schemeClr val="tx1">
                    <a:lumMod val="25000"/>
                  </a:schemeClr>
                </a:solidFill>
              </a:rPr>
              <a:t>Now try working three  allele </a:t>
            </a:r>
            <a:r>
              <a:rPr sz="2400" dirty="0" err="1" smtClean="0">
                <a:solidFill>
                  <a:schemeClr val="tx1">
                    <a:lumMod val="25000"/>
                  </a:schemeClr>
                </a:solidFill>
              </a:rPr>
              <a:t>Punnet</a:t>
            </a:r>
            <a:r>
              <a:rPr sz="2400" dirty="0" smtClean="0">
                <a:solidFill>
                  <a:schemeClr val="tx1">
                    <a:lumMod val="25000"/>
                  </a:schemeClr>
                </a:solidFill>
              </a:rPr>
              <a:t> squares.</a:t>
            </a:r>
            <a:endParaRPr dirty="0">
              <a:solidFill>
                <a:schemeClr val="tx1">
                  <a:lumMod val="25000"/>
                </a:schemeClr>
              </a:solidFill>
            </a:endParaRPr>
          </a:p>
        </p:txBody>
      </p:sp>
      <p:sp>
        <p:nvSpPr>
          <p:cNvPr id="20485" name="TextBox 5"/>
          <p:cNvSpPr txBox="1">
            <a:spLocks noChangeArrowheads="1"/>
          </p:cNvSpPr>
          <p:nvPr/>
        </p:nvSpPr>
        <p:spPr bwMode="auto">
          <a:xfrm>
            <a:off x="457200" y="2286000"/>
            <a:ext cx="16002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/>
              <a:t>Three  Alleles</a:t>
            </a:r>
          </a:p>
          <a:p>
            <a:pPr algn="ctr"/>
            <a:r>
              <a:rPr lang="en-US" dirty="0"/>
              <a:t>Homozygous </a:t>
            </a:r>
          </a:p>
          <a:p>
            <a:pPr algn="ctr"/>
            <a:r>
              <a:rPr lang="en-US" dirty="0"/>
              <a:t>X</a:t>
            </a:r>
          </a:p>
          <a:p>
            <a:pPr algn="ctr"/>
            <a:r>
              <a:rPr lang="en-US" dirty="0"/>
              <a:t> Heterozygous</a:t>
            </a:r>
          </a:p>
        </p:txBody>
      </p:sp>
      <p:sp>
        <p:nvSpPr>
          <p:cNvPr id="20486" name="TextBox 9"/>
          <p:cNvSpPr txBox="1">
            <a:spLocks noChangeArrowheads="1"/>
          </p:cNvSpPr>
          <p:nvPr/>
        </p:nvSpPr>
        <p:spPr bwMode="auto">
          <a:xfrm>
            <a:off x="304800" y="4800600"/>
            <a:ext cx="19050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/>
              <a:t>Different Genotypes </a:t>
            </a:r>
          </a:p>
          <a:p>
            <a:pPr algn="ctr"/>
            <a:r>
              <a:rPr lang="en-US" dirty="0"/>
              <a:t>Heterozygous </a:t>
            </a:r>
          </a:p>
          <a:p>
            <a:pPr algn="ctr"/>
            <a:r>
              <a:rPr lang="en-US" dirty="0"/>
              <a:t>X</a:t>
            </a:r>
          </a:p>
          <a:p>
            <a:pPr algn="ctr"/>
            <a:r>
              <a:rPr lang="en-US" dirty="0"/>
              <a:t> Heterozygous</a:t>
            </a:r>
          </a:p>
        </p:txBody>
      </p:sp>
      <p:pic>
        <p:nvPicPr>
          <p:cNvPr id="20487" name="Picture 6" descr="PunnettsquareE+EDeblan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4419600"/>
            <a:ext cx="1828800" cy="184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8" name="Picture 7" descr="Punnettsquareeee+eblk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1905000"/>
            <a:ext cx="1828800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9" name="Picture 8" descr="PunnettsquareEEE+eeblk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4419600"/>
            <a:ext cx="185737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0" name="Picture 11" descr="PunnettsquareeeeEdE+blk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8200" y="1905000"/>
            <a:ext cx="185737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1" name="Picture 12" descr="PunnettsquareE+E+Edeblk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81800" y="1905000"/>
            <a:ext cx="185737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2" name="Picture 13" descr="PunnettsquareEdE+Edeblk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81800" y="4419600"/>
            <a:ext cx="1828800" cy="184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457200" y="19050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6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57200" y="4419600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7.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Custom 3">
      <a:dk1>
        <a:sysClr val="windowText" lastClr="000000"/>
      </a:dk1>
      <a:lt1>
        <a:srgbClr val="F7F2ED"/>
      </a:lt1>
      <a:dk2>
        <a:srgbClr val="DBC1A7"/>
      </a:dk2>
      <a:lt2>
        <a:srgbClr val="F3EAE1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3551</TotalTime>
  <Words>608</Words>
  <Application>Microsoft Office PowerPoint</Application>
  <PresentationFormat>On-screen Show (4:3)</PresentationFormat>
  <Paragraphs>98</Paragraphs>
  <Slides>11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Paper</vt:lpstr>
      <vt:lpstr>Bos Taurus Genetics</vt:lpstr>
      <vt:lpstr>Genetics Vocabulary</vt:lpstr>
      <vt:lpstr>Color Genetics</vt:lpstr>
      <vt:lpstr>Homozygous Base Color Genotypes</vt:lpstr>
      <vt:lpstr>Homozygous Base Color Cross</vt:lpstr>
      <vt:lpstr>Homozygous Base Color Cross Results</vt:lpstr>
      <vt:lpstr>Two Allele Heterozygous Genetic Crosses</vt:lpstr>
      <vt:lpstr>5. Based on what you just learned which statement below is true?</vt:lpstr>
      <vt:lpstr>Three Allele Heterozygous  Crosses Now try working three  allele Punnet squares.</vt:lpstr>
      <vt:lpstr>TEKS</vt:lpstr>
      <vt:lpstr>Bibliography</vt:lpstr>
    </vt:vector>
  </TitlesOfParts>
  <Company>Folsomfallies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Bos Taurus</dc:title>
  <dc:creator>Kristene Newcomb</dc:creator>
  <cp:lastModifiedBy>folsomfallies</cp:lastModifiedBy>
  <cp:revision>428</cp:revision>
  <dcterms:created xsi:type="dcterms:W3CDTF">2009-02-23T11:47:03Z</dcterms:created>
  <dcterms:modified xsi:type="dcterms:W3CDTF">2010-10-01T02:02:07Z</dcterms:modified>
</cp:coreProperties>
</file>