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11"/>
  </p:notesMasterIdLst>
  <p:sldIdLst>
    <p:sldId id="256" r:id="rId2"/>
    <p:sldId id="259" r:id="rId3"/>
    <p:sldId id="291" r:id="rId4"/>
    <p:sldId id="292" r:id="rId5"/>
    <p:sldId id="289" r:id="rId6"/>
    <p:sldId id="290" r:id="rId7"/>
    <p:sldId id="286" r:id="rId8"/>
    <p:sldId id="293" r:id="rId9"/>
    <p:sldId id="288" r:id="rId1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598" autoAdjust="0"/>
  </p:normalViewPr>
  <p:slideViewPr>
    <p:cSldViewPr>
      <p:cViewPr>
        <p:scale>
          <a:sx n="80" d="100"/>
          <a:sy n="80" d="100"/>
        </p:scale>
        <p:origin x="-360" y="-30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FFF18482-478F-466C-990C-B50263C85FB0}" type="datetimeFigureOut">
              <a:rPr lang="en-US"/>
              <a:pPr>
                <a:defRPr/>
              </a:pPr>
              <a:t>10/1/2010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9CC1EF94-55A5-4CE8-AB81-E81729A34523}"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229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3585167-7366-479A-8485-535FEC38DB99}" type="slidenum">
              <a:rPr lang="en-US" smtClean="0"/>
              <a:pPr fontAlgn="base">
                <a:spcBef>
                  <a:spcPct val="0"/>
                </a:spcBef>
                <a:spcAft>
                  <a:spcPct val="0"/>
                </a:spcAft>
                <a:defRPr/>
              </a:pPr>
              <a:t>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3E802A69-940C-425F-82F9-D8CC12D305E5}" type="slidenum">
              <a:rPr lang="en-US" smtClean="0"/>
              <a:pPr>
                <a:defRPr/>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cxnSp>
        <p:nvCxnSpPr>
          <p:cNvPr id="4" name="Straight Connector 3"/>
          <p:cNvCxnSpPr/>
          <p:nvPr/>
        </p:nvCxnSpPr>
        <p:spPr>
          <a:xfrm>
            <a:off x="1463675" y="3549650"/>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4708525" y="3549650"/>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6" name="Oval 5"/>
          <p:cNvSpPr/>
          <p:nvPr/>
        </p:nvSpPr>
        <p:spPr>
          <a:xfrm>
            <a:off x="4540250" y="3525838"/>
            <a:ext cx="46038" cy="46037"/>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en-US"/>
          </a:p>
        </p:txBody>
      </p:sp>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28" name="Title 27"/>
          <p:cNvSpPr>
            <a:spLocks noGrp="1"/>
          </p:cNvSpPr>
          <p:nvPr>
            <p:ph type="ctrTitle"/>
          </p:nvPr>
        </p:nvSpPr>
        <p:spPr>
          <a:xfrm>
            <a:off x="457200" y="1433732"/>
            <a:ext cx="8305800" cy="1981200"/>
          </a:xfrm>
          <a:ln w="6350" cap="rnd">
            <a:noFill/>
          </a:ln>
        </p:spPr>
        <p:txBody>
          <a:bodyPr>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lang="en-US" smtClean="0"/>
              <a:t>Click to edit Master title style</a:t>
            </a:r>
            <a:endParaRPr lang="en-US"/>
          </a:p>
        </p:txBody>
      </p:sp>
      <p:sp>
        <p:nvSpPr>
          <p:cNvPr id="7" name="Date Placeholder 14"/>
          <p:cNvSpPr>
            <a:spLocks noGrp="1"/>
          </p:cNvSpPr>
          <p:nvPr>
            <p:ph type="dt" sz="half" idx="10"/>
          </p:nvPr>
        </p:nvSpPr>
        <p:spPr/>
        <p:txBody>
          <a:bodyPr/>
          <a:lstStyle>
            <a:lvl1pPr>
              <a:defRPr/>
            </a:lvl1pPr>
          </a:lstStyle>
          <a:p>
            <a:pPr>
              <a:defRPr/>
            </a:pPr>
            <a:fld id="{842555C5-7320-4CDB-B8F6-AECAE0AC1692}" type="datetimeFigureOut">
              <a:rPr lang="en-US"/>
              <a:pPr>
                <a:defRPr/>
              </a:pPr>
              <a:t>10/1/2010</a:t>
            </a:fld>
            <a:endParaRPr lang="en-US"/>
          </a:p>
        </p:txBody>
      </p:sp>
      <p:sp>
        <p:nvSpPr>
          <p:cNvPr id="8" name="Slide Number Placeholder 15"/>
          <p:cNvSpPr>
            <a:spLocks noGrp="1"/>
          </p:cNvSpPr>
          <p:nvPr>
            <p:ph type="sldNum" sz="quarter" idx="11"/>
          </p:nvPr>
        </p:nvSpPr>
        <p:spPr/>
        <p:txBody>
          <a:bodyPr/>
          <a:lstStyle>
            <a:lvl1pPr>
              <a:defRPr/>
            </a:lvl1pPr>
          </a:lstStyle>
          <a:p>
            <a:pPr>
              <a:defRPr/>
            </a:pPr>
            <a:fld id="{F81560C5-BD1F-42F0-8838-F1485758FD0E}" type="slidenum">
              <a:rPr lang="en-US"/>
              <a:pPr>
                <a:defRPr/>
              </a:pPr>
              <a:t>‹#›</a:t>
            </a:fld>
            <a:endParaRPr lang="en-US"/>
          </a:p>
        </p:txBody>
      </p:sp>
      <p:sp>
        <p:nvSpPr>
          <p:cNvPr id="10" name="Footer Placeholder 16"/>
          <p:cNvSpPr>
            <a:spLocks noGrp="1"/>
          </p:cNvSpPr>
          <p:nvPr>
            <p:ph type="ftr" sz="quarter" idx="12"/>
          </p:nvPr>
        </p:nvSpPr>
        <p:spPr/>
        <p:txBody>
          <a:bodyPr/>
          <a:lstStyle>
            <a:lvl1pPr>
              <a:defRPr/>
            </a:lvl1pPr>
          </a:lstStyle>
          <a:p>
            <a:pPr>
              <a:defRPr/>
            </a:pP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7" name="Title 16"/>
          <p:cNvSpPr>
            <a:spLocks noGrp="1"/>
          </p:cNvSpPr>
          <p:nvPr>
            <p:ph type="title"/>
          </p:nvPr>
        </p:nvSpPr>
        <p:spPr/>
        <p:txBody>
          <a:bodyPr rtlCol="0"/>
          <a:lstStyle/>
          <a:p>
            <a:r>
              <a:rPr lang="en-US" smtClean="0"/>
              <a:t>Click to edit Master title style</a:t>
            </a:r>
            <a:endParaRPr lang="en-US"/>
          </a:p>
        </p:txBody>
      </p:sp>
      <p:sp>
        <p:nvSpPr>
          <p:cNvPr id="4" name="Date Placeholder 23"/>
          <p:cNvSpPr>
            <a:spLocks noGrp="1"/>
          </p:cNvSpPr>
          <p:nvPr>
            <p:ph type="dt" sz="half" idx="10"/>
          </p:nvPr>
        </p:nvSpPr>
        <p:spPr/>
        <p:txBody>
          <a:bodyPr/>
          <a:lstStyle>
            <a:lvl1pPr>
              <a:defRPr/>
            </a:lvl1pPr>
          </a:lstStyle>
          <a:p>
            <a:pPr>
              <a:defRPr/>
            </a:pPr>
            <a:fld id="{A18FB586-F023-44A3-9A17-6886BA180327}" type="datetimeFigureOut">
              <a:rPr lang="en-US"/>
              <a:pPr>
                <a:defRPr/>
              </a:pPr>
              <a:t>10/1/2010</a:t>
            </a:fld>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C1FF291D-89AE-4DC7-98CE-56358423868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11" name="Content Placeholder 10"/>
          <p:cNvSpPr>
            <a:spLocks noGrp="1"/>
          </p:cNvSpPr>
          <p:nvPr>
            <p:ph sz="half" idx="1"/>
          </p:nvPr>
        </p:nvSpPr>
        <p:spPr>
          <a:xfrm>
            <a:off x="457200" y="1524000"/>
            <a:ext cx="4059936"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half" idx="2"/>
          </p:nvPr>
        </p:nvSpPr>
        <p:spPr>
          <a:xfrm>
            <a:off x="4648200" y="1524000"/>
            <a:ext cx="4059936"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3"/>
          <p:cNvSpPr>
            <a:spLocks noGrp="1"/>
          </p:cNvSpPr>
          <p:nvPr>
            <p:ph type="dt" sz="half" idx="10"/>
          </p:nvPr>
        </p:nvSpPr>
        <p:spPr/>
        <p:txBody>
          <a:bodyPr/>
          <a:lstStyle>
            <a:lvl1pPr>
              <a:defRPr/>
            </a:lvl1pPr>
          </a:lstStyle>
          <a:p>
            <a:pPr>
              <a:defRPr/>
            </a:pPr>
            <a:fld id="{230AF722-BF23-4536-B69F-10835E88DB6F}" type="datetimeFigureOut">
              <a:rPr lang="en-US"/>
              <a:pPr>
                <a:defRPr/>
              </a:pPr>
              <a:t>10/1/2010</a:t>
            </a:fld>
            <a:endParaRPr lang="en-US"/>
          </a:p>
        </p:txBody>
      </p:sp>
      <p:sp>
        <p:nvSpPr>
          <p:cNvPr id="6" name="Footer Placeholder 9"/>
          <p:cNvSpPr>
            <a:spLocks noGrp="1"/>
          </p:cNvSpPr>
          <p:nvPr>
            <p:ph type="ftr" sz="quarter" idx="11"/>
          </p:nvPr>
        </p:nvSpPr>
        <p:spPr/>
        <p:txBody>
          <a:bodyPr/>
          <a:lstStyle>
            <a:lvl1pPr>
              <a:defRPr/>
            </a:lvl1pPr>
          </a:lstStyle>
          <a:p>
            <a:pPr>
              <a:defRPr/>
            </a:pPr>
            <a:endParaRPr lang="en-US"/>
          </a:p>
        </p:txBody>
      </p:sp>
      <p:sp>
        <p:nvSpPr>
          <p:cNvPr id="7" name="Slide Number Placeholder 21"/>
          <p:cNvSpPr>
            <a:spLocks noGrp="1"/>
          </p:cNvSpPr>
          <p:nvPr>
            <p:ph type="sldNum" sz="quarter" idx="12"/>
          </p:nvPr>
        </p:nvSpPr>
        <p:spPr/>
        <p:txBody>
          <a:bodyPr/>
          <a:lstStyle>
            <a:lvl1pPr>
              <a:defRPr/>
            </a:lvl1pPr>
          </a:lstStyle>
          <a:p>
            <a:pPr>
              <a:defRPr/>
            </a:pPr>
            <a:fld id="{CC7712F2-5730-4529-9C17-14DBC69513C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3"/>
          <p:cNvSpPr>
            <a:spLocks noGrp="1"/>
          </p:cNvSpPr>
          <p:nvPr>
            <p:ph type="dt" sz="half" idx="10"/>
          </p:nvPr>
        </p:nvSpPr>
        <p:spPr/>
        <p:txBody>
          <a:bodyPr/>
          <a:lstStyle>
            <a:lvl1pPr>
              <a:defRPr/>
            </a:lvl1pPr>
          </a:lstStyle>
          <a:p>
            <a:pPr>
              <a:defRPr/>
            </a:pPr>
            <a:fld id="{F18297DF-C515-4EE6-9585-EA1DBF27050F}" type="datetimeFigureOut">
              <a:rPr lang="en-US"/>
              <a:pPr>
                <a:defRPr/>
              </a:pPr>
              <a:t>10/1/2010</a:t>
            </a:fld>
            <a:endParaRPr lang="en-US"/>
          </a:p>
        </p:txBody>
      </p:sp>
      <p:sp>
        <p:nvSpPr>
          <p:cNvPr id="4" name="Footer Placeholder 9"/>
          <p:cNvSpPr>
            <a:spLocks noGrp="1"/>
          </p:cNvSpPr>
          <p:nvPr>
            <p:ph type="ftr" sz="quarter" idx="11"/>
          </p:nvPr>
        </p:nvSpPr>
        <p:spPr/>
        <p:txBody>
          <a:bodyPr/>
          <a:lstStyle>
            <a:lvl1pPr>
              <a:defRPr/>
            </a:lvl1pPr>
          </a:lstStyle>
          <a:p>
            <a:pPr>
              <a:defRPr/>
            </a:pPr>
            <a:endParaRPr lang="en-US"/>
          </a:p>
        </p:txBody>
      </p:sp>
      <p:sp>
        <p:nvSpPr>
          <p:cNvPr id="5" name="Slide Number Placeholder 21"/>
          <p:cNvSpPr>
            <a:spLocks noGrp="1"/>
          </p:cNvSpPr>
          <p:nvPr>
            <p:ph type="sldNum" sz="quarter" idx="12"/>
          </p:nvPr>
        </p:nvSpPr>
        <p:spPr/>
        <p:txBody>
          <a:bodyPr/>
          <a:lstStyle>
            <a:lvl1pPr>
              <a:defRPr/>
            </a:lvl1pPr>
          </a:lstStyle>
          <a:p>
            <a:pPr>
              <a:defRPr/>
            </a:pPr>
            <a:fld id="{4F2BD90B-C989-409B-9FEF-0DDA92396BC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23"/>
          <p:cNvSpPr>
            <a:spLocks noGrp="1"/>
          </p:cNvSpPr>
          <p:nvPr>
            <p:ph type="dt" sz="half" idx="10"/>
          </p:nvPr>
        </p:nvSpPr>
        <p:spPr/>
        <p:txBody>
          <a:bodyPr/>
          <a:lstStyle>
            <a:lvl1pPr>
              <a:defRPr/>
            </a:lvl1pPr>
          </a:lstStyle>
          <a:p>
            <a:pPr>
              <a:defRPr/>
            </a:pPr>
            <a:fld id="{FD9DD937-1660-499C-A16F-A73D55AFE258}" type="datetimeFigureOut">
              <a:rPr lang="en-US"/>
              <a:pPr>
                <a:defRPr/>
              </a:pPr>
              <a:t>10/1/2010</a:t>
            </a:fld>
            <a:endParaRPr lang="en-US"/>
          </a:p>
        </p:txBody>
      </p:sp>
      <p:sp>
        <p:nvSpPr>
          <p:cNvPr id="3" name="Footer Placeholder 9"/>
          <p:cNvSpPr>
            <a:spLocks noGrp="1"/>
          </p:cNvSpPr>
          <p:nvPr>
            <p:ph type="ftr" sz="quarter" idx="11"/>
          </p:nvPr>
        </p:nvSpPr>
        <p:spPr/>
        <p:txBody>
          <a:bodyPr/>
          <a:lstStyle>
            <a:lvl1pPr>
              <a:defRPr/>
            </a:lvl1pPr>
          </a:lstStyle>
          <a:p>
            <a:pPr>
              <a:defRPr/>
            </a:pPr>
            <a:endParaRPr lang="en-US"/>
          </a:p>
        </p:txBody>
      </p:sp>
      <p:sp>
        <p:nvSpPr>
          <p:cNvPr id="4" name="Slide Number Placeholder 21"/>
          <p:cNvSpPr>
            <a:spLocks noGrp="1"/>
          </p:cNvSpPr>
          <p:nvPr>
            <p:ph type="sldNum" sz="quarter" idx="12"/>
          </p:nvPr>
        </p:nvSpPr>
        <p:spPr/>
        <p:txBody>
          <a:bodyPr/>
          <a:lstStyle>
            <a:lvl1pPr>
              <a:defRPr/>
            </a:lvl1pPr>
          </a:lstStyle>
          <a:p>
            <a:pPr>
              <a:defRPr/>
            </a:pPr>
            <a:fld id="{E81748BD-87A1-4704-B35F-60679606FC9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Text Placeholder 2"/>
          <p:cNvSpPr>
            <a:spLocks noGrp="1"/>
          </p:cNvSpPr>
          <p:nvPr>
            <p:ph type="body" idx="2"/>
          </p:nvPr>
        </p:nvSpPr>
        <p:spPr>
          <a:xfrm>
            <a:off x="6781800" y="1600200"/>
            <a:ext cx="1984248" cy="3733800"/>
          </a:xfrm>
        </p:spPr>
        <p:txBody>
          <a:bodyPr/>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lstStyle>
            <a:lvl1pPr algn="l">
              <a:buNone/>
              <a:defRPr sz="1800" b="1" spc="-50" baseline="0">
                <a:ln w="3175">
                  <a:noFill/>
                </a:ln>
                <a:solidFill>
                  <a:schemeClr val="tx2"/>
                </a:solidFill>
                <a:effectLst/>
                <a:latin typeface="+mn-lt"/>
                <a:ea typeface="+mn-ea"/>
                <a:cs typeface="+mn-cs"/>
              </a:defRPr>
            </a:lvl1pPr>
          </a:lstStyle>
          <a:p>
            <a:r>
              <a:rPr lang="en-US" smtClean="0"/>
              <a:t>Click to edit Master title style</a:t>
            </a:r>
            <a:endParaRPr lang="en-US"/>
          </a:p>
        </p:txBody>
      </p:sp>
      <p:sp>
        <p:nvSpPr>
          <p:cNvPr id="5" name="Date Placeholder 23"/>
          <p:cNvSpPr>
            <a:spLocks noGrp="1"/>
          </p:cNvSpPr>
          <p:nvPr>
            <p:ph type="dt" sz="half" idx="10"/>
          </p:nvPr>
        </p:nvSpPr>
        <p:spPr/>
        <p:txBody>
          <a:bodyPr/>
          <a:lstStyle>
            <a:lvl1pPr>
              <a:defRPr/>
            </a:lvl1pPr>
          </a:lstStyle>
          <a:p>
            <a:pPr>
              <a:defRPr/>
            </a:pPr>
            <a:fld id="{1AED1EC1-8B06-4364-963E-364AB40E7839}" type="datetimeFigureOut">
              <a:rPr lang="en-US"/>
              <a:pPr>
                <a:defRPr/>
              </a:pPr>
              <a:t>10/1/2010</a:t>
            </a:fld>
            <a:endParaRPr lang="en-US"/>
          </a:p>
        </p:txBody>
      </p:sp>
      <p:sp>
        <p:nvSpPr>
          <p:cNvPr id="6" name="Footer Placeholder 9"/>
          <p:cNvSpPr>
            <a:spLocks noGrp="1"/>
          </p:cNvSpPr>
          <p:nvPr>
            <p:ph type="ftr" sz="quarter" idx="11"/>
          </p:nvPr>
        </p:nvSpPr>
        <p:spPr/>
        <p:txBody>
          <a:bodyPr/>
          <a:lstStyle>
            <a:lvl1pPr>
              <a:defRPr/>
            </a:lvl1pPr>
          </a:lstStyle>
          <a:p>
            <a:pPr>
              <a:defRPr/>
            </a:pPr>
            <a:endParaRPr lang="en-US"/>
          </a:p>
        </p:txBody>
      </p:sp>
      <p:sp>
        <p:nvSpPr>
          <p:cNvPr id="7" name="Slide Number Placeholder 21"/>
          <p:cNvSpPr>
            <a:spLocks noGrp="1"/>
          </p:cNvSpPr>
          <p:nvPr>
            <p:ph type="sldNum" sz="quarter" idx="12"/>
          </p:nvPr>
        </p:nvSpPr>
        <p:spPr/>
        <p:txBody>
          <a:bodyPr/>
          <a:lstStyle>
            <a:lvl1pPr>
              <a:defRPr/>
            </a:lvl1pPr>
          </a:lstStyle>
          <a:p>
            <a:pPr>
              <a:defRPr/>
            </a:pPr>
            <a:fld id="{6E762FA3-BA0B-4FD5-BD27-5B123F202A0B}"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lstStyle>
            <a:lvl1pPr algn="l">
              <a:buNone/>
              <a:defRPr sz="1800" b="1" spc="-50" baseline="0">
                <a:ln w="3175">
                  <a:noFill/>
                </a:ln>
                <a:solidFill>
                  <a:schemeClr val="tx2"/>
                </a:solidFill>
                <a:effectLst/>
                <a:latin typeface="+mn-lt"/>
                <a:ea typeface="+mn-ea"/>
                <a:cs typeface="+mn-cs"/>
              </a:defRPr>
            </a:lvl1pPr>
          </a:lstStyle>
          <a:p>
            <a:r>
              <a:rPr lang="en-US" smtClean="0"/>
              <a:t>Click to edit Master title style</a:t>
            </a:r>
            <a:endParaRPr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normAutofit/>
          </a:bodyPr>
          <a:lstStyle>
            <a:lvl1pPr marL="0" indent="0">
              <a:buNone/>
              <a:defRPr sz="3200">
                <a:solidFill>
                  <a:schemeClr val="bg1"/>
                </a:solidFill>
              </a:defRPr>
            </a:lvl1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6629400" y="1600200"/>
            <a:ext cx="2057400" cy="4419600"/>
          </a:xfrm>
        </p:spPr>
        <p:txBody>
          <a:bodyPr/>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a:r>
              <a:rPr lang="en-US" smtClean="0"/>
              <a:t>Click to edit Master text styles</a:t>
            </a:r>
          </a:p>
        </p:txBody>
      </p:sp>
      <p:sp>
        <p:nvSpPr>
          <p:cNvPr id="5" name="Date Placeholder 23"/>
          <p:cNvSpPr>
            <a:spLocks noGrp="1"/>
          </p:cNvSpPr>
          <p:nvPr>
            <p:ph type="dt" sz="half" idx="10"/>
          </p:nvPr>
        </p:nvSpPr>
        <p:spPr/>
        <p:txBody>
          <a:bodyPr/>
          <a:lstStyle>
            <a:lvl1pPr>
              <a:defRPr/>
            </a:lvl1pPr>
          </a:lstStyle>
          <a:p>
            <a:pPr>
              <a:defRPr/>
            </a:pPr>
            <a:fld id="{A8138DBD-3B41-430C-AF28-85EE77BF4B29}" type="datetimeFigureOut">
              <a:rPr lang="en-US"/>
              <a:pPr>
                <a:defRPr/>
              </a:pPr>
              <a:t>10/1/2010</a:t>
            </a:fld>
            <a:endParaRPr lang="en-US"/>
          </a:p>
        </p:txBody>
      </p:sp>
      <p:sp>
        <p:nvSpPr>
          <p:cNvPr id="6" name="Footer Placeholder 9"/>
          <p:cNvSpPr>
            <a:spLocks noGrp="1"/>
          </p:cNvSpPr>
          <p:nvPr>
            <p:ph type="ftr" sz="quarter" idx="11"/>
          </p:nvPr>
        </p:nvSpPr>
        <p:spPr/>
        <p:txBody>
          <a:bodyPr/>
          <a:lstStyle>
            <a:lvl1pPr>
              <a:defRPr/>
            </a:lvl1pPr>
          </a:lstStyle>
          <a:p>
            <a:pPr>
              <a:defRPr/>
            </a:pPr>
            <a:endParaRPr lang="en-US"/>
          </a:p>
        </p:txBody>
      </p:sp>
      <p:sp>
        <p:nvSpPr>
          <p:cNvPr id="7" name="Slide Number Placeholder 21"/>
          <p:cNvSpPr>
            <a:spLocks noGrp="1"/>
          </p:cNvSpPr>
          <p:nvPr>
            <p:ph type="sldNum" sz="quarter" idx="12"/>
          </p:nvPr>
        </p:nvSpPr>
        <p:spPr/>
        <p:txBody>
          <a:bodyPr/>
          <a:lstStyle>
            <a:lvl1pPr>
              <a:defRPr/>
            </a:lvl1pPr>
          </a:lstStyle>
          <a:p>
            <a:pPr>
              <a:defRPr/>
            </a:pPr>
            <a:fld id="{E0C204AB-FAEF-4471-A676-9068FC20FF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fld id="{77C86698-4ED6-4CC2-9FA7-1AE57A0602B1}" type="datetimeFigureOut">
              <a:rPr lang="en-US"/>
              <a:pPr>
                <a:defRPr/>
              </a:pPr>
              <a:t>10/1/2010</a:t>
            </a:fld>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B68DC388-570A-4D30-8770-17B4FA13395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fld id="{D5AB3078-4DAE-402E-AFF2-50710194E5A8}" type="datetimeFigureOut">
              <a:rPr lang="en-US"/>
              <a:pPr>
                <a:defRPr/>
              </a:pPr>
              <a:t>10/1/2010</a:t>
            </a:fld>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408E4AD5-EB79-4EDB-B580-D0F9DB0CA849}"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26" name="Text Placeholder 8"/>
          <p:cNvSpPr>
            <a:spLocks noGrp="1"/>
          </p:cNvSpPr>
          <p:nvPr>
            <p:ph type="body" idx="1"/>
          </p:nvPr>
        </p:nvSpPr>
        <p:spPr bwMode="auto">
          <a:xfrm>
            <a:off x="457200" y="1447800"/>
            <a:ext cx="8229600" cy="46783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4" name="Date Placeholder 23"/>
          <p:cNvSpPr>
            <a:spLocks noGrp="1"/>
          </p:cNvSpPr>
          <p:nvPr>
            <p:ph type="dt" sz="half" idx="2"/>
          </p:nvPr>
        </p:nvSpPr>
        <p:spPr>
          <a:xfrm>
            <a:off x="5791200" y="6203950"/>
            <a:ext cx="2590800" cy="384175"/>
          </a:xfrm>
          <a:prstGeom prst="rect">
            <a:avLst/>
          </a:prstGeom>
        </p:spPr>
        <p:txBody>
          <a:bodyPr vert="horz" anchor="ctr" anchorCtr="0"/>
          <a:lstStyle>
            <a:lvl1pPr algn="l" eaLnBrk="1" fontAlgn="auto" latinLnBrk="0" hangingPunct="1">
              <a:spcBef>
                <a:spcPts val="0"/>
              </a:spcBef>
              <a:spcAft>
                <a:spcPts val="0"/>
              </a:spcAft>
              <a:defRPr kumimoji="0" sz="1200">
                <a:solidFill>
                  <a:schemeClr val="tx2"/>
                </a:solidFill>
                <a:latin typeface="+mn-lt"/>
                <a:cs typeface="+mn-cs"/>
              </a:defRPr>
            </a:lvl1pPr>
          </a:lstStyle>
          <a:p>
            <a:pPr>
              <a:defRPr/>
            </a:pPr>
            <a:fld id="{27C38F53-FD43-4779-989A-7126771233F1}" type="datetimeFigureOut">
              <a:rPr lang="en-US"/>
              <a:pPr>
                <a:defRPr/>
              </a:pPr>
              <a:t>10/1/2010</a:t>
            </a:fld>
            <a:endParaRPr lang="en-US"/>
          </a:p>
        </p:txBody>
      </p:sp>
      <p:sp>
        <p:nvSpPr>
          <p:cNvPr id="10" name="Footer Placeholder 9"/>
          <p:cNvSpPr>
            <a:spLocks noGrp="1"/>
          </p:cNvSpPr>
          <p:nvPr>
            <p:ph type="ftr" sz="quarter" idx="3"/>
          </p:nvPr>
        </p:nvSpPr>
        <p:spPr>
          <a:xfrm>
            <a:off x="2133600" y="6203950"/>
            <a:ext cx="3581400" cy="384175"/>
          </a:xfrm>
          <a:prstGeom prst="rect">
            <a:avLst/>
          </a:prstGeom>
        </p:spPr>
        <p:txBody>
          <a:bodyPr vert="horz" anchor="ctr" anchorCtr="0"/>
          <a:lstStyle>
            <a:lvl1pPr algn="r" eaLnBrk="1" fontAlgn="auto" latinLnBrk="0" hangingPunct="1">
              <a:spcBef>
                <a:spcPts val="0"/>
              </a:spcBef>
              <a:spcAft>
                <a:spcPts val="0"/>
              </a:spcAft>
              <a:defRPr kumimoji="0" sz="1200">
                <a:solidFill>
                  <a:schemeClr val="tx2"/>
                </a:solidFill>
                <a:latin typeface="+mn-lt"/>
                <a:cs typeface="+mn-cs"/>
              </a:defRPr>
            </a:lvl1pPr>
          </a:lstStyle>
          <a:p>
            <a:pPr>
              <a:defRPr/>
            </a:pPr>
            <a:endParaRPr lang="en-US"/>
          </a:p>
        </p:txBody>
      </p:sp>
      <p:sp>
        <p:nvSpPr>
          <p:cNvPr id="22" name="Slide Number Placeholder 21"/>
          <p:cNvSpPr>
            <a:spLocks noGrp="1"/>
          </p:cNvSpPr>
          <p:nvPr>
            <p:ph type="sldNum" sz="quarter" idx="4"/>
          </p:nvPr>
        </p:nvSpPr>
        <p:spPr>
          <a:xfrm>
            <a:off x="8410575" y="6181725"/>
            <a:ext cx="609600" cy="457200"/>
          </a:xfrm>
          <a:prstGeom prst="rect">
            <a:avLst/>
          </a:prstGeom>
          <a:noFill/>
        </p:spPr>
        <p:txBody>
          <a:bodyPr vert="horz" lIns="0" tIns="0" rIns="0" bIns="0" anchor="ctr" anchorCtr="0">
            <a:noAutofit/>
          </a:bodyPr>
          <a:lstStyle>
            <a:lvl1pPr algn="ctr" eaLnBrk="1" fontAlgn="auto" latinLnBrk="0" hangingPunct="1">
              <a:spcBef>
                <a:spcPts val="0"/>
              </a:spcBef>
              <a:spcAft>
                <a:spcPts val="0"/>
              </a:spcAft>
              <a:defRPr kumimoji="0" sz="1600" baseline="0">
                <a:solidFill>
                  <a:schemeClr val="tx2"/>
                </a:solidFill>
                <a:latin typeface="+mn-lt"/>
                <a:cs typeface="+mn-cs"/>
              </a:defRPr>
            </a:lvl1pPr>
          </a:lstStyle>
          <a:p>
            <a:pPr>
              <a:defRPr/>
            </a:pPr>
            <a:fld id="{4D193EB5-FA8D-4514-8548-AAB9197EDFA4}" type="slidenum">
              <a:rPr lang="en-US"/>
              <a:pPr>
                <a:defRPr/>
              </a:pPr>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lang="en-US" smtClean="0"/>
              <a:t>Click to edit Master title style</a:t>
            </a:r>
            <a:endParaRPr lang="en-US"/>
          </a:p>
        </p:txBody>
      </p:sp>
    </p:spTree>
  </p:cSld>
  <p:clrMap bg1="dk1" tx1="lt1" bg2="dk2" tx2="lt2" accent1="accent1" accent2="accent2" accent3="accent3" accent4="accent4" accent5="accent5" accent6="accent6" hlink="hlink" folHlink="folHlink"/>
  <p:sldLayoutIdLst>
    <p:sldLayoutId id="2147483845" r:id="rId1"/>
    <p:sldLayoutId id="2147483837" r:id="rId2"/>
    <p:sldLayoutId id="2147483838" r:id="rId3"/>
    <p:sldLayoutId id="2147483839" r:id="rId4"/>
    <p:sldLayoutId id="2147483840" r:id="rId5"/>
    <p:sldLayoutId id="2147483841" r:id="rId6"/>
    <p:sldLayoutId id="2147483842" r:id="rId7"/>
    <p:sldLayoutId id="2147483843" r:id="rId8"/>
    <p:sldLayoutId id="2147483844" r:id="rId9"/>
  </p:sldLayoutIdLst>
  <p:txStyles>
    <p:titleStyle>
      <a:lvl1pPr algn="l" rtl="0" eaLnBrk="0" fontAlgn="base" hangingPunct="0">
        <a:spcBef>
          <a:spcPct val="0"/>
        </a:spcBef>
        <a:spcAft>
          <a:spcPct val="0"/>
        </a:spcAft>
        <a:defRPr lang="en-US" sz="4200" kern="1200" spc="-10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vl2pPr algn="l" rtl="0" eaLnBrk="0" fontAlgn="base" hangingPunct="0">
        <a:spcBef>
          <a:spcPct val="0"/>
        </a:spcBef>
        <a:spcAft>
          <a:spcPct val="0"/>
        </a:spcAft>
        <a:defRPr sz="4200">
          <a:solidFill>
            <a:srgbClr val="F9F9F9"/>
          </a:solidFill>
          <a:latin typeface="Constantia" pitchFamily="18" charset="0"/>
        </a:defRPr>
      </a:lvl2pPr>
      <a:lvl3pPr algn="l" rtl="0" eaLnBrk="0" fontAlgn="base" hangingPunct="0">
        <a:spcBef>
          <a:spcPct val="0"/>
        </a:spcBef>
        <a:spcAft>
          <a:spcPct val="0"/>
        </a:spcAft>
        <a:defRPr sz="4200">
          <a:solidFill>
            <a:srgbClr val="F9F9F9"/>
          </a:solidFill>
          <a:latin typeface="Constantia" pitchFamily="18" charset="0"/>
        </a:defRPr>
      </a:lvl3pPr>
      <a:lvl4pPr algn="l" rtl="0" eaLnBrk="0" fontAlgn="base" hangingPunct="0">
        <a:spcBef>
          <a:spcPct val="0"/>
        </a:spcBef>
        <a:spcAft>
          <a:spcPct val="0"/>
        </a:spcAft>
        <a:defRPr sz="4200">
          <a:solidFill>
            <a:srgbClr val="F9F9F9"/>
          </a:solidFill>
          <a:latin typeface="Constantia" pitchFamily="18" charset="0"/>
        </a:defRPr>
      </a:lvl4pPr>
      <a:lvl5pPr algn="l" rtl="0" eaLnBrk="0" fontAlgn="base" hangingPunct="0">
        <a:spcBef>
          <a:spcPct val="0"/>
        </a:spcBef>
        <a:spcAft>
          <a:spcPct val="0"/>
        </a:spcAft>
        <a:defRPr sz="4200">
          <a:solidFill>
            <a:srgbClr val="F9F9F9"/>
          </a:solidFill>
          <a:latin typeface="Constantia" pitchFamily="18" charset="0"/>
        </a:defRPr>
      </a:lvl5pPr>
      <a:lvl6pPr marL="457200" algn="l" rtl="0" fontAlgn="base">
        <a:spcBef>
          <a:spcPct val="0"/>
        </a:spcBef>
        <a:spcAft>
          <a:spcPct val="0"/>
        </a:spcAft>
        <a:defRPr sz="4200">
          <a:solidFill>
            <a:srgbClr val="F9F9F9"/>
          </a:solidFill>
          <a:latin typeface="Constantia" pitchFamily="18" charset="0"/>
        </a:defRPr>
      </a:lvl6pPr>
      <a:lvl7pPr marL="914400" algn="l" rtl="0" fontAlgn="base">
        <a:spcBef>
          <a:spcPct val="0"/>
        </a:spcBef>
        <a:spcAft>
          <a:spcPct val="0"/>
        </a:spcAft>
        <a:defRPr sz="4200">
          <a:solidFill>
            <a:srgbClr val="F9F9F9"/>
          </a:solidFill>
          <a:latin typeface="Constantia" pitchFamily="18" charset="0"/>
        </a:defRPr>
      </a:lvl7pPr>
      <a:lvl8pPr marL="1371600" algn="l" rtl="0" fontAlgn="base">
        <a:spcBef>
          <a:spcPct val="0"/>
        </a:spcBef>
        <a:spcAft>
          <a:spcPct val="0"/>
        </a:spcAft>
        <a:defRPr sz="4200">
          <a:solidFill>
            <a:srgbClr val="F9F9F9"/>
          </a:solidFill>
          <a:latin typeface="Constantia" pitchFamily="18" charset="0"/>
        </a:defRPr>
      </a:lvl8pPr>
      <a:lvl9pPr marL="1828800" algn="l" rtl="0" fontAlgn="base">
        <a:spcBef>
          <a:spcPct val="0"/>
        </a:spcBef>
        <a:spcAft>
          <a:spcPct val="0"/>
        </a:spcAft>
        <a:defRPr sz="4200">
          <a:solidFill>
            <a:srgbClr val="F9F9F9"/>
          </a:solidFill>
          <a:latin typeface="Constantia" pitchFamily="18" charset="0"/>
        </a:defRPr>
      </a:lvl9pPr>
    </p:titleStyle>
    <p:bodyStyle>
      <a:lvl1pPr marL="273050" indent="-273050" algn="l" rtl="0" eaLnBrk="0" fontAlgn="base" hangingPunct="0">
        <a:spcBef>
          <a:spcPts val="600"/>
        </a:spcBef>
        <a:spcAft>
          <a:spcPct val="0"/>
        </a:spcAft>
        <a:buClr>
          <a:schemeClr val="accent2"/>
        </a:buClr>
        <a:buSzPct val="85000"/>
        <a:buFont typeface="Wingdings 2" pitchFamily="18" charset="2"/>
        <a:buChar char=""/>
        <a:defRPr sz="2600" kern="1200">
          <a:solidFill>
            <a:schemeClr val="tx1"/>
          </a:solidFill>
          <a:latin typeface="+mn-lt"/>
          <a:ea typeface="+mn-ea"/>
          <a:cs typeface="+mn-cs"/>
        </a:defRPr>
      </a:lvl1pPr>
      <a:lvl2pPr marL="639763" indent="-273050" algn="l" rtl="0" eaLnBrk="0" fontAlgn="base" hangingPunct="0">
        <a:spcBef>
          <a:spcPts val="300"/>
        </a:spcBef>
        <a:spcAft>
          <a:spcPct val="0"/>
        </a:spcAft>
        <a:buClr>
          <a:srgbClr val="915744"/>
        </a:buClr>
        <a:buSzPct val="85000"/>
        <a:buFont typeface="Wingdings 2" pitchFamily="18" charset="2"/>
        <a:buChar char=""/>
        <a:defRPr sz="2400" kern="1200">
          <a:solidFill>
            <a:schemeClr val="tx2"/>
          </a:solidFill>
          <a:latin typeface="+mn-lt"/>
          <a:ea typeface="+mn-ea"/>
          <a:cs typeface="+mn-cs"/>
        </a:defRPr>
      </a:lvl2pPr>
      <a:lvl3pPr marL="1004888" indent="-228600" algn="l" rtl="0" eaLnBrk="0" fontAlgn="base" hangingPunct="0">
        <a:spcBef>
          <a:spcPts val="300"/>
        </a:spcBef>
        <a:spcAft>
          <a:spcPct val="0"/>
        </a:spcAft>
        <a:buClr>
          <a:srgbClr val="784737"/>
        </a:buClr>
        <a:buSzPct val="85000"/>
        <a:buFont typeface="Wingdings 2" pitchFamily="18" charset="2"/>
        <a:buChar char=""/>
        <a:defRPr sz="2100" kern="1200">
          <a:solidFill>
            <a:schemeClr val="tx1"/>
          </a:solidFill>
          <a:latin typeface="+mn-lt"/>
          <a:ea typeface="+mn-ea"/>
          <a:cs typeface="+mn-cs"/>
        </a:defRPr>
      </a:lvl3pPr>
      <a:lvl4pPr marL="1279525" indent="-228600" algn="l" rtl="0" eaLnBrk="0" fontAlgn="base" hangingPunct="0">
        <a:spcBef>
          <a:spcPts val="300"/>
        </a:spcBef>
        <a:spcAft>
          <a:spcPct val="0"/>
        </a:spcAft>
        <a:buClr>
          <a:srgbClr val="915744"/>
        </a:buClr>
        <a:buSzPct val="85000"/>
        <a:buFont typeface="Wingdings 2" pitchFamily="18" charset="2"/>
        <a:buChar char=""/>
        <a:defRPr sz="1900" kern="1200">
          <a:solidFill>
            <a:schemeClr val="tx1"/>
          </a:solidFill>
          <a:latin typeface="+mn-lt"/>
          <a:ea typeface="+mn-ea"/>
          <a:cs typeface="+mn-cs"/>
        </a:defRPr>
      </a:lvl4pPr>
      <a:lvl5pPr marL="1554163" indent="-228600" algn="l" rtl="0" eaLnBrk="0" fontAlgn="base" hangingPunct="0">
        <a:spcBef>
          <a:spcPts val="338"/>
        </a:spcBef>
        <a:spcAft>
          <a:spcPct val="0"/>
        </a:spcAft>
        <a:buClr>
          <a:srgbClr val="915744"/>
        </a:buClr>
        <a:buSzPct val="85000"/>
        <a:buFont typeface="Wingdings 2" pitchFamily="18" charset="2"/>
        <a:buChar char=""/>
        <a:defRPr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hyperlink" Target="http://animalscience.ag.utk.edu/beef/pdf/ColorInheritenceFDK2004.pdf" TargetMode="External"/><Relationship Id="rId2" Type="http://schemas.openxmlformats.org/officeDocument/2006/relationships/hyperlink" Target="http://doublehelixranch.com/color.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3886200"/>
            <a:ext cx="8305800" cy="2209800"/>
          </a:xfrm>
        </p:spPr>
        <p:txBody>
          <a:bodyPr/>
          <a:lstStyle/>
          <a:p>
            <a:pPr eaLnBrk="1" fontAlgn="auto" hangingPunct="1">
              <a:spcAft>
                <a:spcPts val="0"/>
              </a:spcAft>
              <a:defRPr/>
            </a:pPr>
            <a:r>
              <a:rPr lang="en-US" sz="3600" dirty="0" smtClean="0"/>
              <a:t>Exploring  Current DNA Research  of Longhorn Cattle</a:t>
            </a:r>
            <a:endParaRPr lang="en-US" sz="3600" dirty="0"/>
          </a:p>
        </p:txBody>
      </p:sp>
      <p:sp>
        <p:nvSpPr>
          <p:cNvPr id="2" name="Title 1"/>
          <p:cNvSpPr>
            <a:spLocks noGrp="1"/>
          </p:cNvSpPr>
          <p:nvPr>
            <p:ph type="ctrTitle"/>
          </p:nvPr>
        </p:nvSpPr>
        <p:spPr>
          <a:xfrm>
            <a:off x="457200" y="533400"/>
            <a:ext cx="8305800" cy="2895600"/>
          </a:xfrm>
        </p:spPr>
        <p:txBody>
          <a:bodyPr/>
          <a:lstStyle/>
          <a:p>
            <a:pPr eaLnBrk="1" fontAlgn="auto" hangingPunct="1">
              <a:spcAft>
                <a:spcPts val="0"/>
              </a:spcAft>
              <a:defRPr/>
            </a:pPr>
            <a:r>
              <a:rPr sz="7200" dirty="0" err="1" smtClean="0"/>
              <a:t>Bos</a:t>
            </a:r>
            <a:r>
              <a:rPr sz="7200" dirty="0" smtClean="0"/>
              <a:t> Taurus</a:t>
            </a:r>
            <a:br>
              <a:rPr sz="7200" dirty="0" smtClean="0"/>
            </a:br>
            <a:r>
              <a:rPr sz="7200" dirty="0" smtClean="0"/>
              <a:t>Genetics</a:t>
            </a:r>
            <a:endParaRPr dirty="0"/>
          </a:p>
        </p:txBody>
      </p:sp>
      <p:pic>
        <p:nvPicPr>
          <p:cNvPr id="3076" name="Picture 7" descr="DNA.gif"/>
          <p:cNvPicPr>
            <a:picLocks noChangeAspect="1"/>
          </p:cNvPicPr>
          <p:nvPr/>
        </p:nvPicPr>
        <p:blipFill>
          <a:blip r:embed="rId3" cstate="print"/>
          <a:srcRect/>
          <a:stretch>
            <a:fillRect/>
          </a:stretch>
        </p:blipFill>
        <p:spPr bwMode="auto">
          <a:xfrm>
            <a:off x="6781800" y="1143000"/>
            <a:ext cx="1947863" cy="2286000"/>
          </a:xfrm>
          <a:prstGeom prst="rect">
            <a:avLst/>
          </a:prstGeom>
          <a:noFill/>
          <a:ln w="9525">
            <a:noFill/>
            <a:miter lim="800000"/>
            <a:headEnd/>
            <a:tailEnd/>
          </a:ln>
        </p:spPr>
      </p:pic>
      <p:pic>
        <p:nvPicPr>
          <p:cNvPr id="3077" name="Picture 8" descr="DNA2.gif"/>
          <p:cNvPicPr>
            <a:picLocks noChangeAspect="1"/>
          </p:cNvPicPr>
          <p:nvPr/>
        </p:nvPicPr>
        <p:blipFill>
          <a:blip r:embed="rId4" cstate="print"/>
          <a:srcRect/>
          <a:stretch>
            <a:fillRect/>
          </a:stretch>
        </p:blipFill>
        <p:spPr bwMode="auto">
          <a:xfrm>
            <a:off x="533400" y="1143000"/>
            <a:ext cx="1925638" cy="22590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Content Placeholder 1"/>
          <p:cNvSpPr>
            <a:spLocks noGrp="1"/>
          </p:cNvSpPr>
          <p:nvPr>
            <p:ph idx="1"/>
          </p:nvPr>
        </p:nvSpPr>
        <p:spPr>
          <a:xfrm>
            <a:off x="457200" y="1143000"/>
            <a:ext cx="8229600" cy="5029200"/>
          </a:xfrm>
        </p:spPr>
        <p:txBody>
          <a:bodyPr/>
          <a:lstStyle/>
          <a:p>
            <a:r>
              <a:rPr lang="en-US" sz="2000" b="1" dirty="0" smtClean="0"/>
              <a:t>DNA</a:t>
            </a:r>
            <a:r>
              <a:rPr lang="en-US" sz="2000" dirty="0" smtClean="0"/>
              <a:t> -  a double helix chain of nucleic acid in a cell that carries  genetic  and hereditary information</a:t>
            </a:r>
          </a:p>
          <a:p>
            <a:r>
              <a:rPr lang="en-US" sz="2000" b="1" dirty="0" smtClean="0"/>
              <a:t>Chromosomes</a:t>
            </a:r>
            <a:r>
              <a:rPr lang="en-US" sz="2000" dirty="0" smtClean="0"/>
              <a:t> – a strand of DNA that carries genes in linear order. Cattle carry 30 pairs of Chromosomes</a:t>
            </a:r>
          </a:p>
          <a:p>
            <a:r>
              <a:rPr lang="en-US" sz="2000" b="1" dirty="0" smtClean="0"/>
              <a:t>Gene</a:t>
            </a:r>
            <a:r>
              <a:rPr lang="en-US" sz="2000" dirty="0" smtClean="0"/>
              <a:t>- a unit  of  inheritable information arranged and located within  chromosomes</a:t>
            </a:r>
          </a:p>
          <a:p>
            <a:r>
              <a:rPr lang="en-US" sz="2000" dirty="0" smtClean="0"/>
              <a:t>Scatter Plot Graph- a graph that use horizontal and vertical axes to plot data points to show how much one variable is affected by another. </a:t>
            </a:r>
          </a:p>
          <a:p>
            <a:r>
              <a:rPr lang="en-US" sz="2000" dirty="0" smtClean="0"/>
              <a:t>Correlation -The relationship between two variables</a:t>
            </a:r>
          </a:p>
          <a:p>
            <a:r>
              <a:rPr lang="en-US" sz="2000" dirty="0" smtClean="0"/>
              <a:t>SNP –pronounced “snip” stands for single nucleotide polymorphism is a variance of DNA sequence usually representing two alleles</a:t>
            </a:r>
          </a:p>
          <a:p>
            <a:r>
              <a:rPr lang="en-US" sz="2000" dirty="0" smtClean="0"/>
              <a:t>Eigenvector-measure the frequency of a </a:t>
            </a:r>
            <a:r>
              <a:rPr lang="en-US" sz="2000" dirty="0" err="1" smtClean="0"/>
              <a:t>snp</a:t>
            </a:r>
            <a:r>
              <a:rPr lang="en-US" sz="2000" dirty="0" smtClean="0"/>
              <a:t> of DNA on a scatter plot graph</a:t>
            </a:r>
          </a:p>
          <a:p>
            <a:endParaRPr lang="en-US" sz="2000" dirty="0" smtClean="0"/>
          </a:p>
          <a:p>
            <a:endParaRPr lang="en-US" sz="2000" dirty="0" smtClean="0"/>
          </a:p>
        </p:txBody>
      </p:sp>
      <p:sp>
        <p:nvSpPr>
          <p:cNvPr id="3" name="Title 2"/>
          <p:cNvSpPr>
            <a:spLocks noGrp="1"/>
          </p:cNvSpPr>
          <p:nvPr>
            <p:ph type="title"/>
          </p:nvPr>
        </p:nvSpPr>
        <p:spPr>
          <a:xfrm>
            <a:off x="381000" y="152400"/>
            <a:ext cx="8229600" cy="914400"/>
          </a:xfrm>
        </p:spPr>
        <p:txBody>
          <a:bodyPr/>
          <a:lstStyle/>
          <a:p>
            <a:pPr algn="ctr">
              <a:defRPr/>
            </a:pPr>
            <a:r>
              <a:rPr sz="4800" dirty="0" smtClean="0"/>
              <a:t>DNA Vocabulary</a:t>
            </a:r>
            <a:endParaRPr sz="4800" dirty="0"/>
          </a:p>
        </p:txBody>
      </p:sp>
    </p:spTree>
  </p:cSld>
  <p:clrMapOvr>
    <a:masterClrMapping/>
  </p:clrMapOvr>
  <p:transition>
    <p:pull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1524000"/>
            <a:ext cx="7848600" cy="4876800"/>
          </a:xfrm>
        </p:spPr>
        <p:txBody>
          <a:bodyPr/>
          <a:lstStyle/>
          <a:p>
            <a:pPr>
              <a:buNone/>
            </a:pPr>
            <a:r>
              <a:rPr lang="en-US" dirty="0" smtClean="0"/>
              <a:t>Scientist are currently genetically mapping DNA from Longhorns and other breeds of cattle. These studies rely on identifying genetic codes based on exclusion.  This means that scientist identify what Longhorn DNA  is by establishing what it is not.  They use scatter plot graphs to determine how frequency of SNPs, segments of DNA structure , vary within a species and  cluster to form breeds. Each genetic difference and relationship gives a clearer understanding of the genetic make up of individual breeds.</a:t>
            </a:r>
          </a:p>
          <a:p>
            <a:pPr>
              <a:buNone/>
            </a:pPr>
            <a:endParaRPr lang="en-US" dirty="0"/>
          </a:p>
        </p:txBody>
      </p:sp>
      <p:sp>
        <p:nvSpPr>
          <p:cNvPr id="3" name="Title 2"/>
          <p:cNvSpPr>
            <a:spLocks noGrp="1"/>
          </p:cNvSpPr>
          <p:nvPr>
            <p:ph type="title"/>
          </p:nvPr>
        </p:nvSpPr>
        <p:spPr/>
        <p:txBody>
          <a:bodyPr/>
          <a:lstStyle/>
          <a:p>
            <a:pPr algn="ctr"/>
            <a:r>
              <a:rPr lang="en-US" dirty="0" smtClean="0"/>
              <a:t>Current Longhorn DNA Science</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3048000"/>
          </a:xfrm>
        </p:spPr>
        <p:txBody>
          <a:bodyPr/>
          <a:lstStyle/>
          <a:p>
            <a:r>
              <a:rPr lang="en-US" dirty="0" smtClean="0">
                <a:solidFill>
                  <a:schemeClr val="tx1">
                    <a:lumMod val="25000"/>
                  </a:schemeClr>
                </a:solidFill>
              </a:rPr>
              <a:t>Currently geneticists are studying longhorn DNA and comparing it to other breeds of cattle.  The are attempting to form a blueprint that defines historically correct longhorns and separates them from other breeds of cattle. They are also attempting to sort out impurities in the breed.  The graph below represents one of the ways that geneticist look at DNA analysis.  </a:t>
            </a:r>
          </a:p>
          <a:p>
            <a:endParaRPr lang="en-US" dirty="0"/>
          </a:p>
        </p:txBody>
      </p:sp>
      <p:sp>
        <p:nvSpPr>
          <p:cNvPr id="3" name="Title 2"/>
          <p:cNvSpPr>
            <a:spLocks noGrp="1"/>
          </p:cNvSpPr>
          <p:nvPr>
            <p:ph type="title"/>
          </p:nvPr>
        </p:nvSpPr>
        <p:spPr>
          <a:xfrm>
            <a:off x="457200" y="152400"/>
            <a:ext cx="8229600" cy="990600"/>
          </a:xfrm>
        </p:spPr>
        <p:txBody>
          <a:bodyPr/>
          <a:lstStyle/>
          <a:p>
            <a:pPr algn="ctr"/>
            <a:r>
              <a:rPr lang="en-US" dirty="0" smtClean="0"/>
              <a:t>Current Genetic Research</a:t>
            </a:r>
            <a:endParaRPr lang="en-US" dirty="0"/>
          </a:p>
        </p:txBody>
      </p:sp>
      <p:pic>
        <p:nvPicPr>
          <p:cNvPr id="4" name="Picture 3" descr="DNAgraphA.gif"/>
          <p:cNvPicPr>
            <a:picLocks noChangeAspect="1"/>
          </p:cNvPicPr>
          <p:nvPr/>
        </p:nvPicPr>
        <p:blipFill>
          <a:blip r:embed="rId2" cstate="print"/>
          <a:stretch>
            <a:fillRect/>
          </a:stretch>
        </p:blipFill>
        <p:spPr>
          <a:xfrm>
            <a:off x="2057400" y="4495800"/>
            <a:ext cx="4714875" cy="1266825"/>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52400"/>
            <a:ext cx="8229600" cy="762000"/>
          </a:xfrm>
        </p:spPr>
        <p:txBody>
          <a:bodyPr>
            <a:noAutofit/>
          </a:bodyPr>
          <a:lstStyle/>
          <a:p>
            <a:pPr algn="ctr"/>
            <a:r>
              <a:rPr lang="en-US" sz="4400" dirty="0" smtClean="0"/>
              <a:t>Plot Graph 1            Plot Graph 2</a:t>
            </a:r>
            <a:endParaRPr lang="en-US" sz="4400" dirty="0"/>
          </a:p>
        </p:txBody>
      </p:sp>
      <p:sp>
        <p:nvSpPr>
          <p:cNvPr id="6" name="TextBox 5"/>
          <p:cNvSpPr txBox="1"/>
          <p:nvPr/>
        </p:nvSpPr>
        <p:spPr>
          <a:xfrm>
            <a:off x="304800" y="4648200"/>
            <a:ext cx="8382000" cy="2308324"/>
          </a:xfrm>
          <a:prstGeom prst="rect">
            <a:avLst/>
          </a:prstGeom>
          <a:noFill/>
        </p:spPr>
        <p:txBody>
          <a:bodyPr wrap="square" rtlCol="0">
            <a:spAutoFit/>
          </a:bodyPr>
          <a:lstStyle/>
          <a:p>
            <a:r>
              <a:rPr lang="en-US" dirty="0" smtClean="0">
                <a:solidFill>
                  <a:schemeClr val="tx1">
                    <a:lumMod val="25000"/>
                  </a:schemeClr>
                </a:solidFill>
              </a:rPr>
              <a:t>When preparing presentations of their findings they can use a scatter plot graph like the ones above.  Each axis is labeled nucleotide polymorphism SNP which represents a segment of DNA containing genetic alleles.</a:t>
            </a:r>
          </a:p>
          <a:p>
            <a:r>
              <a:rPr lang="en-US" dirty="0" smtClean="0">
                <a:solidFill>
                  <a:schemeClr val="tx1">
                    <a:lumMod val="25000"/>
                  </a:schemeClr>
                </a:solidFill>
              </a:rPr>
              <a:t>Using both plot graphs compare the cattle represented.  Which ones are have DNA most like the Historically Correct Longhorns and therefore need to be studied further?  Which ones are clearly not similar to the longhorn in this segment of DNA?</a:t>
            </a:r>
          </a:p>
          <a:p>
            <a:endParaRPr lang="en-US" dirty="0">
              <a:solidFill>
                <a:schemeClr val="tx1">
                  <a:lumMod val="25000"/>
                </a:schemeClr>
              </a:solidFill>
            </a:endParaRPr>
          </a:p>
        </p:txBody>
      </p:sp>
      <p:pic>
        <p:nvPicPr>
          <p:cNvPr id="9" name="Picture 8" descr="DNAplot1.jpg"/>
          <p:cNvPicPr>
            <a:picLocks noChangeAspect="1"/>
          </p:cNvPicPr>
          <p:nvPr/>
        </p:nvPicPr>
        <p:blipFill>
          <a:blip r:embed="rId2" cstate="print"/>
          <a:stretch>
            <a:fillRect/>
          </a:stretch>
        </p:blipFill>
        <p:spPr>
          <a:xfrm>
            <a:off x="228600" y="914400"/>
            <a:ext cx="4267200" cy="3638021"/>
          </a:xfrm>
          <a:prstGeom prst="rect">
            <a:avLst/>
          </a:prstGeom>
        </p:spPr>
      </p:pic>
      <p:pic>
        <p:nvPicPr>
          <p:cNvPr id="10" name="Picture 9" descr="DNAplot2.jpg"/>
          <p:cNvPicPr>
            <a:picLocks noChangeAspect="1"/>
          </p:cNvPicPr>
          <p:nvPr/>
        </p:nvPicPr>
        <p:blipFill>
          <a:blip r:embed="rId3" cstate="print"/>
          <a:stretch>
            <a:fillRect/>
          </a:stretch>
        </p:blipFill>
        <p:spPr>
          <a:xfrm>
            <a:off x="4572000" y="914400"/>
            <a:ext cx="4343399" cy="3621471"/>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52400"/>
            <a:ext cx="8229600" cy="762000"/>
          </a:xfrm>
        </p:spPr>
        <p:txBody>
          <a:bodyPr>
            <a:noAutofit/>
          </a:bodyPr>
          <a:lstStyle/>
          <a:p>
            <a:pPr algn="ctr"/>
            <a:r>
              <a:rPr lang="en-US" sz="4800" dirty="0" smtClean="0"/>
              <a:t>Geographic Influence</a:t>
            </a:r>
            <a:endParaRPr lang="en-US" sz="4800" dirty="0"/>
          </a:p>
        </p:txBody>
      </p:sp>
      <p:pic>
        <p:nvPicPr>
          <p:cNvPr id="7" name="Picture 6" descr="scatterplot1mapgraph.jpg"/>
          <p:cNvPicPr>
            <a:picLocks noChangeAspect="1"/>
          </p:cNvPicPr>
          <p:nvPr/>
        </p:nvPicPr>
        <p:blipFill>
          <a:blip r:embed="rId2" cstate="print"/>
          <a:stretch>
            <a:fillRect/>
          </a:stretch>
        </p:blipFill>
        <p:spPr>
          <a:xfrm>
            <a:off x="533400" y="864607"/>
            <a:ext cx="4876800" cy="3593093"/>
          </a:xfrm>
          <a:prstGeom prst="rect">
            <a:avLst/>
          </a:prstGeom>
        </p:spPr>
      </p:pic>
      <p:sp>
        <p:nvSpPr>
          <p:cNvPr id="8" name="TextBox 7"/>
          <p:cNvSpPr txBox="1"/>
          <p:nvPr/>
        </p:nvSpPr>
        <p:spPr>
          <a:xfrm>
            <a:off x="381000" y="4648200"/>
            <a:ext cx="3952126" cy="1477328"/>
          </a:xfrm>
          <a:prstGeom prst="rect">
            <a:avLst/>
          </a:prstGeom>
          <a:noFill/>
        </p:spPr>
        <p:txBody>
          <a:bodyPr wrap="square" rtlCol="0">
            <a:spAutoFit/>
          </a:bodyPr>
          <a:lstStyle/>
          <a:p>
            <a:r>
              <a:rPr lang="en-US" dirty="0" smtClean="0">
                <a:solidFill>
                  <a:schemeClr val="tx1">
                    <a:lumMod val="25000"/>
                  </a:schemeClr>
                </a:solidFill>
              </a:rPr>
              <a:t>Look at the scatter plot graph above and the color coded map to the right.  What influence do you think geography has had on cattle genetics? Be specific. </a:t>
            </a:r>
            <a:endParaRPr lang="en-US" dirty="0">
              <a:solidFill>
                <a:schemeClr val="tx1">
                  <a:lumMod val="25000"/>
                </a:schemeClr>
              </a:solidFill>
            </a:endParaRPr>
          </a:p>
        </p:txBody>
      </p:sp>
      <p:pic>
        <p:nvPicPr>
          <p:cNvPr id="6" name="Picture 5" descr="World Map.jpg"/>
          <p:cNvPicPr>
            <a:picLocks noChangeAspect="1"/>
          </p:cNvPicPr>
          <p:nvPr/>
        </p:nvPicPr>
        <p:blipFill>
          <a:blip r:embed="rId3" cstate="print"/>
          <a:stretch>
            <a:fillRect/>
          </a:stretch>
        </p:blipFill>
        <p:spPr>
          <a:xfrm>
            <a:off x="4876800" y="2356871"/>
            <a:ext cx="3810000" cy="4196329"/>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Box 3"/>
          <p:cNvSpPr txBox="1">
            <a:spLocks noChangeArrowheads="1"/>
          </p:cNvSpPr>
          <p:nvPr/>
        </p:nvSpPr>
        <p:spPr bwMode="auto">
          <a:xfrm>
            <a:off x="381000" y="685800"/>
            <a:ext cx="8382000" cy="4893647"/>
          </a:xfrm>
          <a:prstGeom prst="rect">
            <a:avLst/>
          </a:prstGeom>
          <a:noFill/>
          <a:ln w="9525">
            <a:noFill/>
            <a:miter lim="800000"/>
            <a:headEnd/>
            <a:tailEnd/>
          </a:ln>
        </p:spPr>
        <p:txBody>
          <a:bodyPr wrap="square">
            <a:spAutoFit/>
          </a:bodyPr>
          <a:lstStyle/>
          <a:p>
            <a:endParaRPr lang="en-US" sz="2400" dirty="0" smtClean="0"/>
          </a:p>
          <a:p>
            <a:r>
              <a:rPr lang="en-US" sz="3200" dirty="0" smtClean="0"/>
              <a:t>Geneticist </a:t>
            </a:r>
            <a:r>
              <a:rPr lang="en-US" sz="3200" dirty="0"/>
              <a:t>study the longhorn for several reasons.  Most colors and color patterns found in all cattle breeds occur in the longhorn.  Unlike other domestic breeds of cattle longhorns developed through a process of natural selection in the 17</a:t>
            </a:r>
            <a:r>
              <a:rPr lang="en-US" sz="3200" baseline="30000" dirty="0"/>
              <a:t>th</a:t>
            </a:r>
            <a:r>
              <a:rPr lang="en-US" sz="3200" dirty="0"/>
              <a:t> , 18</a:t>
            </a:r>
            <a:r>
              <a:rPr lang="en-US" sz="3200" baseline="30000" dirty="0"/>
              <a:t>th</a:t>
            </a:r>
            <a:r>
              <a:rPr lang="en-US" sz="3200" dirty="0"/>
              <a:t>, and 19</a:t>
            </a:r>
            <a:r>
              <a:rPr lang="en-US" sz="3200" baseline="30000" dirty="0"/>
              <a:t>th</a:t>
            </a:r>
            <a:r>
              <a:rPr lang="en-US" sz="3200" dirty="0"/>
              <a:t> centuries.  Longhorn genetics are also studied to establish genetic markers that </a:t>
            </a:r>
            <a:r>
              <a:rPr lang="en-US" sz="3200"/>
              <a:t>separate </a:t>
            </a:r>
            <a:r>
              <a:rPr lang="en-US" sz="3200" smtClean="0"/>
              <a:t>Longhorns </a:t>
            </a:r>
            <a:r>
              <a:rPr lang="en-US" sz="3200" dirty="0"/>
              <a:t>as a  breed.</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838200"/>
            <a:ext cx="8458200" cy="4924425"/>
          </a:xfrm>
          <a:prstGeom prst="rect">
            <a:avLst/>
          </a:prstGeom>
        </p:spPr>
        <p:txBody>
          <a:bodyPr wrap="square">
            <a:spAutoFit/>
          </a:bodyPr>
          <a:lstStyle/>
          <a:p>
            <a:r>
              <a:rPr lang="en-US" sz="1600" dirty="0" smtClean="0"/>
              <a:t> </a:t>
            </a:r>
          </a:p>
          <a:p>
            <a:r>
              <a:rPr lang="en-US" sz="1600" dirty="0" smtClean="0"/>
              <a:t> </a:t>
            </a:r>
            <a:r>
              <a:rPr lang="en-US" sz="1600" u="sng" dirty="0" smtClean="0"/>
              <a:t> High School Biology 112.34. c</a:t>
            </a:r>
            <a:endParaRPr lang="en-US" sz="1600" dirty="0" smtClean="0"/>
          </a:p>
          <a:p>
            <a:r>
              <a:rPr lang="en-US" sz="1600" dirty="0" smtClean="0"/>
              <a:t>6)  Science concepts. The student knows the mechanisms of genetics, including the role of nucleic acids and the principles of </a:t>
            </a:r>
            <a:r>
              <a:rPr lang="en-US" sz="1600" dirty="0" err="1" smtClean="0"/>
              <a:t>Mendelian</a:t>
            </a:r>
            <a:r>
              <a:rPr lang="en-US" sz="1600" dirty="0" smtClean="0"/>
              <a:t> Genetics. The student is expected to:</a:t>
            </a:r>
          </a:p>
          <a:p>
            <a:r>
              <a:rPr lang="en-US" sz="1600" dirty="0" smtClean="0"/>
              <a:t>(A)  identify components of DNA, and describe how information for specifying the traits of an organism is carried in the DNA;</a:t>
            </a:r>
          </a:p>
          <a:p>
            <a:r>
              <a:rPr lang="en-US" sz="1600" dirty="0" smtClean="0"/>
              <a:t>(B)  recognize that components that make up the genetic code are common to all organisms;</a:t>
            </a:r>
          </a:p>
          <a:p>
            <a:r>
              <a:rPr lang="en-US" sz="1600" dirty="0" smtClean="0"/>
              <a:t>(D)  recognize that gene expression is a regulated process;</a:t>
            </a:r>
          </a:p>
          <a:p>
            <a:r>
              <a:rPr lang="en-US" sz="1600" dirty="0" smtClean="0"/>
              <a:t>(E)  identify and illustrate changes in DNA and evaluate the significance of these changes;</a:t>
            </a:r>
          </a:p>
          <a:p>
            <a:r>
              <a:rPr lang="en-US" sz="1600" dirty="0" smtClean="0"/>
              <a:t>(H)  describe how techniques such as DNA fingerprinting, genetic modifications, and chromosomal analysis are used to study the genomes of organisms.</a:t>
            </a:r>
          </a:p>
          <a:p>
            <a:r>
              <a:rPr lang="en-US" sz="1600" dirty="0" smtClean="0"/>
              <a:t>(7)Science concepts. The student knows evolutionary theory is a scientific explanation for the unity and diversity of life. The student is expected to:</a:t>
            </a:r>
          </a:p>
          <a:p>
            <a:r>
              <a:rPr lang="en-US" sz="1600" dirty="0" smtClean="0"/>
              <a:t>(A)  analyze and evaluate how evidence of common ancestry among groups is provided by the fossil record, biogeography, and homologies, including anatomical, molecular, and developmental;</a:t>
            </a:r>
          </a:p>
          <a:p>
            <a:endParaRPr lang="en-US" sz="1600" dirty="0" smtClean="0"/>
          </a:p>
          <a:p>
            <a:endParaRPr lang="en-US" sz="1600" dirty="0" smtClean="0"/>
          </a:p>
        </p:txBody>
      </p:sp>
      <p:sp>
        <p:nvSpPr>
          <p:cNvPr id="3" name="TextBox 2"/>
          <p:cNvSpPr txBox="1"/>
          <p:nvPr/>
        </p:nvSpPr>
        <p:spPr>
          <a:xfrm>
            <a:off x="3886200" y="304800"/>
            <a:ext cx="1156086" cy="584775"/>
          </a:xfrm>
          <a:prstGeom prst="rect">
            <a:avLst/>
          </a:prstGeom>
          <a:noFill/>
        </p:spPr>
        <p:txBody>
          <a:bodyPr wrap="none" rtlCol="0">
            <a:spAutoFit/>
          </a:bodyPr>
          <a:lstStyle/>
          <a:p>
            <a:r>
              <a:rPr lang="en-US" sz="3200" dirty="0" smtClean="0">
                <a:effectLst>
                  <a:outerShdw blurRad="38100" dist="38100" dir="2700000" algn="tl">
                    <a:srgbClr val="000000">
                      <a:alpha val="43137"/>
                    </a:srgbClr>
                  </a:outerShdw>
                </a:effectLst>
                <a:latin typeface="Constantia" pitchFamily="18" charset="0"/>
              </a:rPr>
              <a:t>TEKS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smtClean="0"/>
              <a:t>Bibliography</a:t>
            </a:r>
            <a:endParaRPr/>
          </a:p>
        </p:txBody>
      </p:sp>
      <p:sp>
        <p:nvSpPr>
          <p:cNvPr id="25603" name="Content Placeholder 2"/>
          <p:cNvSpPr>
            <a:spLocks noGrp="1"/>
          </p:cNvSpPr>
          <p:nvPr>
            <p:ph idx="1"/>
          </p:nvPr>
        </p:nvSpPr>
        <p:spPr>
          <a:xfrm>
            <a:off x="457200" y="1524000"/>
            <a:ext cx="8229600" cy="5334000"/>
          </a:xfrm>
        </p:spPr>
        <p:txBody>
          <a:bodyPr/>
          <a:lstStyle/>
          <a:p>
            <a:r>
              <a:rPr lang="en-US" sz="2400" dirty="0" smtClean="0"/>
              <a:t>Dr David M. </a:t>
            </a:r>
            <a:r>
              <a:rPr lang="en-US" sz="2400" dirty="0" err="1" smtClean="0"/>
              <a:t>Hillis</a:t>
            </a:r>
            <a:r>
              <a:rPr lang="en-US" sz="2400" dirty="0" smtClean="0"/>
              <a:t>, ”The Genetics of Coloration in Texas Longhorns” , Parts I-V , 2004, University of Texas, </a:t>
            </a:r>
            <a:r>
              <a:rPr lang="en-US" sz="2400" dirty="0" smtClean="0">
                <a:hlinkClick r:id="rId2"/>
              </a:rPr>
              <a:t>http://doublehelixranch.com/color.html</a:t>
            </a:r>
            <a:r>
              <a:rPr lang="en-US" sz="2400" dirty="0" smtClean="0"/>
              <a:t> </a:t>
            </a:r>
          </a:p>
          <a:p>
            <a:r>
              <a:rPr lang="en-US" sz="2400" dirty="0" smtClean="0"/>
              <a:t>Dr. David Kirkpatrick, “Color Inheritance in Beef Cattle”, Animal Science, University of </a:t>
            </a:r>
            <a:r>
              <a:rPr lang="en-US" sz="2400" dirty="0" err="1" smtClean="0"/>
              <a:t>Tennesse</a:t>
            </a:r>
            <a:r>
              <a:rPr lang="en-US" sz="2400" dirty="0" smtClean="0"/>
              <a:t>, </a:t>
            </a:r>
            <a:r>
              <a:rPr lang="en-US" sz="2400" dirty="0" smtClean="0">
                <a:hlinkClick r:id="rId3"/>
              </a:rPr>
              <a:t>http://animalscience.ag.utk.edu/beef/pdf/ColorInheritenceFDK2004.pdf</a:t>
            </a:r>
            <a:r>
              <a:rPr lang="en-US" sz="2400" dirty="0" smtClean="0"/>
              <a:t> </a:t>
            </a:r>
          </a:p>
          <a:p>
            <a:endParaRPr lang="en-US" sz="1800" dirty="0" smtClean="0"/>
          </a:p>
          <a:p>
            <a:pPr>
              <a:buNone/>
            </a:pPr>
            <a:r>
              <a:rPr lang="en-US" sz="2400" dirty="0" smtClean="0">
                <a:solidFill>
                  <a:schemeClr val="bg1"/>
                </a:solidFill>
              </a:rPr>
              <a:t>This Power Point was developed by Kristene Newcomb for Cattlemen’s Texas Longhorn Conservancy  and the State Herds of Texas.  You are welcome to use it in your class room.  </a:t>
            </a:r>
          </a:p>
          <a:p>
            <a:pPr algn="ctr">
              <a:buNone/>
            </a:pPr>
            <a:r>
              <a:rPr lang="en-US" sz="2400" dirty="0" smtClean="0">
                <a:solidFill>
                  <a:schemeClr val="bg1"/>
                </a:solidFill>
              </a:rPr>
              <a:t>Kristene@folsomfallies.com</a:t>
            </a:r>
          </a:p>
          <a:p>
            <a:endParaRPr lang="en-US" sz="2400"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Custom 3">
      <a:dk1>
        <a:sysClr val="windowText" lastClr="000000"/>
      </a:dk1>
      <a:lt1>
        <a:srgbClr val="F7F2ED"/>
      </a:lt1>
      <a:dk2>
        <a:srgbClr val="DBC1A7"/>
      </a:dk2>
      <a:lt2>
        <a:srgbClr val="F3EAE1"/>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3564</TotalTime>
  <Words>548</Words>
  <Application>Microsoft Office PowerPoint</Application>
  <PresentationFormat>On-screen Show (4:3)</PresentationFormat>
  <Paragraphs>40</Paragraphs>
  <Slides>9</Slides>
  <Notes>2</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Paper</vt:lpstr>
      <vt:lpstr>Bos Taurus Genetics</vt:lpstr>
      <vt:lpstr>DNA Vocabulary</vt:lpstr>
      <vt:lpstr>Current Longhorn DNA Science</vt:lpstr>
      <vt:lpstr>Current Genetic Research</vt:lpstr>
      <vt:lpstr>Plot Graph 1            Plot Graph 2</vt:lpstr>
      <vt:lpstr>Geographic Influence</vt:lpstr>
      <vt:lpstr>Slide 7</vt:lpstr>
      <vt:lpstr>Slide 8</vt:lpstr>
      <vt:lpstr>Bibliography</vt:lpstr>
    </vt:vector>
  </TitlesOfParts>
  <Company>Folsomfallies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Bos Taurus</dc:title>
  <dc:creator>Kristene Newcomb</dc:creator>
  <cp:lastModifiedBy>folsomfallies</cp:lastModifiedBy>
  <cp:revision>434</cp:revision>
  <dcterms:created xsi:type="dcterms:W3CDTF">2009-02-23T11:47:03Z</dcterms:created>
  <dcterms:modified xsi:type="dcterms:W3CDTF">2010-10-01T10:53:00Z</dcterms:modified>
</cp:coreProperties>
</file>