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44" r:id="rId1"/>
  </p:sldMasterIdLst>
  <p:notesMasterIdLst>
    <p:notesMasterId r:id="rId15"/>
  </p:notesMasterIdLst>
  <p:sldIdLst>
    <p:sldId id="256" r:id="rId2"/>
    <p:sldId id="259" r:id="rId3"/>
    <p:sldId id="273" r:id="rId4"/>
    <p:sldId id="257" r:id="rId5"/>
    <p:sldId id="282" r:id="rId6"/>
    <p:sldId id="279" r:id="rId7"/>
    <p:sldId id="278" r:id="rId8"/>
    <p:sldId id="277" r:id="rId9"/>
    <p:sldId id="280" r:id="rId10"/>
    <p:sldId id="275" r:id="rId11"/>
    <p:sldId id="283" r:id="rId12"/>
    <p:sldId id="289" r:id="rId13"/>
    <p:sldId id="288"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591" autoAdjust="0"/>
    <p:restoredTop sz="94598" autoAdjust="0"/>
  </p:normalViewPr>
  <p:slideViewPr>
    <p:cSldViewPr>
      <p:cViewPr>
        <p:scale>
          <a:sx n="80" d="100"/>
          <a:sy n="80" d="100"/>
        </p:scale>
        <p:origin x="-2512" y="-13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F1C4203-7646-4B40-AF30-E711EF2ADDBA}" type="datetimeFigureOut">
              <a:rPr lang="en-US"/>
              <a:pPr>
                <a:defRPr/>
              </a:pPr>
              <a:t>12/21/10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486CAA9-E02D-4F17-80F9-59DFB8EACF8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163CF0-079B-4E80-ACE7-BB1729DD7929}"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ACC330C-6BCC-4C29-A164-1534B0F6CD8C}"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B2FE8F5-C6FE-4572-B7B2-41FEE266A768}"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5F2909E-8F8D-4A71-9D8C-C9BD1E20C62C}"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fld id="{6B640757-1FDB-4BBC-8C83-85874EAB6990}" type="datetimeFigureOut">
              <a:rPr lang="en-US"/>
              <a:pPr>
                <a:defRPr/>
              </a:pPr>
              <a:t>12/21/10</a:t>
            </a:fld>
            <a:endParaRPr lang="en-US"/>
          </a:p>
        </p:txBody>
      </p:sp>
      <p:sp>
        <p:nvSpPr>
          <p:cNvPr id="8" name="Slide Number Placeholder 15"/>
          <p:cNvSpPr>
            <a:spLocks noGrp="1"/>
          </p:cNvSpPr>
          <p:nvPr>
            <p:ph type="sldNum" sz="quarter" idx="11"/>
          </p:nvPr>
        </p:nvSpPr>
        <p:spPr/>
        <p:txBody>
          <a:bodyPr/>
          <a:lstStyle>
            <a:lvl1pPr>
              <a:defRPr/>
            </a:lvl1pPr>
          </a:lstStyle>
          <a:p>
            <a:pPr>
              <a:defRPr/>
            </a:pPr>
            <a:fld id="{3B1E18A0-2336-4952-B9AD-60D5E03CF72E}" type="slidenum">
              <a:rPr lang="en-US"/>
              <a:pPr>
                <a:defRPr/>
              </a:pPr>
              <a:t>‹#›</a:t>
            </a:fld>
            <a:endParaRPr lang="en-US"/>
          </a:p>
        </p:txBody>
      </p:sp>
      <p:sp>
        <p:nvSpPr>
          <p:cNvPr id="10"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fld id="{63278F6C-C2AE-4E57-A131-2A81A8283457}" type="datetimeFigureOut">
              <a:rPr lang="en-US"/>
              <a:pPr>
                <a:defRPr/>
              </a:pPr>
              <a:t>12/21/10</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2AC0C83F-6DF7-49AC-AC6E-DDA922DB91B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4DCF5597-565F-41E8-BC54-A0CAE78126C8}" type="datetimeFigureOut">
              <a:rPr lang="en-US"/>
              <a:pPr>
                <a:defRPr/>
              </a:pPr>
              <a:t>12/21/10</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7C699198-6871-4651-80AE-A27B83D9C59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29EAFE8A-720D-4E76-BC11-3A79E6370793}" type="datetimeFigureOut">
              <a:rPr lang="en-US"/>
              <a:pPr>
                <a:defRPr/>
              </a:pPr>
              <a:t>12/21/10</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980E78EF-A2BA-4C76-8694-A2A108010CD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DEC0E4DE-E4AE-4DD1-ABA7-D000257BA617}" type="datetimeFigureOut">
              <a:rPr lang="en-US"/>
              <a:pPr>
                <a:defRPr/>
              </a:pPr>
              <a:t>12/21/10</a:t>
            </a:fld>
            <a:endParaRPr lang="en-US"/>
          </a:p>
        </p:txBody>
      </p:sp>
      <p:sp>
        <p:nvSpPr>
          <p:cNvPr id="3" name="Footer Placeholder 9"/>
          <p:cNvSpPr>
            <a:spLocks noGrp="1"/>
          </p:cNvSpPr>
          <p:nvPr>
            <p:ph type="ftr" sz="quarter" idx="11"/>
          </p:nvPr>
        </p:nvSpPr>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pPr>
              <a:defRPr/>
            </a:pPr>
            <a:fld id="{7833E519-0552-4366-ACF4-07DF1467B31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fld id="{739C6D07-FED1-46AD-A626-C21B693150C5}" type="datetimeFigureOut">
              <a:rPr lang="en-US"/>
              <a:pPr>
                <a:defRPr/>
              </a:pPr>
              <a:t>12/21/10</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184CA1DF-B3B0-40C8-A5EB-EACA105C5B7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fld id="{90BAF6DD-1DE9-4152-93CC-693915D0C914}" type="datetimeFigureOut">
              <a:rPr lang="en-US"/>
              <a:pPr>
                <a:defRPr/>
              </a:pPr>
              <a:t>12/21/10</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F3C6E8F9-4F19-4593-8F74-2A1E46E2EA4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AE226299-F038-48A7-85A6-E7AD52DB3B91}" type="datetimeFigureOut">
              <a:rPr lang="en-US"/>
              <a:pPr>
                <a:defRPr/>
              </a:pPr>
              <a:t>12/21/10</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65E0A9DD-6D14-44F8-A582-9909484BFDC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0970AE76-2B06-4666-B771-4EE030A224F4}" type="datetimeFigureOut">
              <a:rPr lang="en-US"/>
              <a:pPr>
                <a:defRPr/>
              </a:pPr>
              <a:t>12/21/10</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3B941EBD-6394-4F35-9DD6-B03DCD0EAF9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fld id="{EF4BCC7F-BABA-4B06-A838-F38DF83C912F}" type="datetimeFigureOut">
              <a:rPr lang="en-US"/>
              <a:pPr>
                <a:defRPr/>
              </a:pPr>
              <a:t>12/21/10</a:t>
            </a:fld>
            <a:endParaRPr lang="en-US"/>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en-U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cs typeface="+mn-cs"/>
              </a:defRPr>
            </a:lvl1pPr>
          </a:lstStyle>
          <a:p>
            <a:pPr>
              <a:defRPr/>
            </a:pPr>
            <a:fld id="{5ACC41D6-0928-463A-AE11-F54696AF3488}" type="slidenum">
              <a:rPr lang="en-US"/>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3845"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915744"/>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784737"/>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915744"/>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915744"/>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oublehelixranch.com/color.html" TargetMode="External"/><Relationship Id="rId3" Type="http://schemas.openxmlformats.org/officeDocument/2006/relationships/hyperlink" Target="http://animalscience.ag.utk.edu/beef/pdf/ColorInheritenceFDK2004.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886200"/>
            <a:ext cx="8305800" cy="2209800"/>
          </a:xfrm>
        </p:spPr>
        <p:txBody>
          <a:bodyPr/>
          <a:lstStyle/>
          <a:p>
            <a:pPr eaLnBrk="1" fontAlgn="auto" hangingPunct="1">
              <a:spcAft>
                <a:spcPts val="0"/>
              </a:spcAft>
              <a:defRPr/>
            </a:pPr>
            <a:r>
              <a:rPr lang="en-US" sz="2800" dirty="0" smtClean="0"/>
              <a:t>Exploring  Genotypes and Phenotypes of Longhorn Cattle</a:t>
            </a:r>
          </a:p>
          <a:p>
            <a:pPr eaLnBrk="1" fontAlgn="auto" hangingPunct="1">
              <a:spcAft>
                <a:spcPts val="0"/>
              </a:spcAft>
              <a:defRPr/>
            </a:pPr>
            <a:r>
              <a:rPr lang="en-US" sz="7200" dirty="0" smtClean="0"/>
              <a:t>Horns</a:t>
            </a:r>
            <a:endParaRPr lang="en-US" sz="7200" dirty="0"/>
          </a:p>
        </p:txBody>
      </p:sp>
      <p:sp>
        <p:nvSpPr>
          <p:cNvPr id="2" name="Title 1"/>
          <p:cNvSpPr>
            <a:spLocks noGrp="1"/>
          </p:cNvSpPr>
          <p:nvPr>
            <p:ph type="ctrTitle"/>
          </p:nvPr>
        </p:nvSpPr>
        <p:spPr>
          <a:xfrm>
            <a:off x="457200" y="533400"/>
            <a:ext cx="8305800" cy="2895600"/>
          </a:xfrm>
        </p:spPr>
        <p:txBody>
          <a:bodyPr/>
          <a:lstStyle/>
          <a:p>
            <a:pPr eaLnBrk="1" fontAlgn="auto" hangingPunct="1">
              <a:spcAft>
                <a:spcPts val="0"/>
              </a:spcAft>
              <a:defRPr/>
            </a:pPr>
            <a:r>
              <a:rPr sz="7200" dirty="0" err="1" smtClean="0"/>
              <a:t>Bos</a:t>
            </a:r>
            <a:r>
              <a:rPr sz="7200" dirty="0" smtClean="0"/>
              <a:t> Taurus</a:t>
            </a:r>
            <a:br>
              <a:rPr sz="7200" dirty="0" smtClean="0"/>
            </a:br>
            <a:r>
              <a:rPr sz="7200" dirty="0" smtClean="0"/>
              <a:t>Genetics</a:t>
            </a:r>
            <a:endParaRPr dirty="0"/>
          </a:p>
        </p:txBody>
      </p:sp>
      <p:pic>
        <p:nvPicPr>
          <p:cNvPr id="3076" name="Picture 7" descr="DNA.gif"/>
          <p:cNvPicPr>
            <a:picLocks noChangeAspect="1"/>
          </p:cNvPicPr>
          <p:nvPr/>
        </p:nvPicPr>
        <p:blipFill>
          <a:blip r:embed="rId3" cstate="print"/>
          <a:srcRect/>
          <a:stretch>
            <a:fillRect/>
          </a:stretch>
        </p:blipFill>
        <p:spPr bwMode="auto">
          <a:xfrm>
            <a:off x="6781800" y="1143000"/>
            <a:ext cx="1947863" cy="2286000"/>
          </a:xfrm>
          <a:prstGeom prst="rect">
            <a:avLst/>
          </a:prstGeom>
          <a:noFill/>
          <a:ln w="9525">
            <a:noFill/>
            <a:miter lim="800000"/>
            <a:headEnd/>
            <a:tailEnd/>
          </a:ln>
        </p:spPr>
      </p:pic>
      <p:pic>
        <p:nvPicPr>
          <p:cNvPr id="3077" name="Picture 8" descr="DNA2.gif"/>
          <p:cNvPicPr>
            <a:picLocks noChangeAspect="1"/>
          </p:cNvPicPr>
          <p:nvPr/>
        </p:nvPicPr>
        <p:blipFill>
          <a:blip r:embed="rId4" cstate="print"/>
          <a:srcRect/>
          <a:stretch>
            <a:fillRect/>
          </a:stretch>
        </p:blipFill>
        <p:spPr bwMode="auto">
          <a:xfrm>
            <a:off x="533400" y="1143000"/>
            <a:ext cx="1925638" cy="2259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914400"/>
            <a:ext cx="8229600" cy="914400"/>
          </a:xfrm>
        </p:spPr>
        <p:txBody>
          <a:bodyPr/>
          <a:lstStyle/>
          <a:p>
            <a:r>
              <a:rPr lang="en-US" sz="1600" smtClean="0"/>
              <a:t>Homogeneous crosses result in 100% of the offspring having the same genotype and phenotype.</a:t>
            </a:r>
          </a:p>
          <a:p>
            <a:r>
              <a:rPr lang="en-US" sz="1600" smtClean="0"/>
              <a:t>Heterozygous crosses have a variable result.</a:t>
            </a:r>
          </a:p>
          <a:p>
            <a:pPr>
              <a:buFont typeface="Wingdings 2" pitchFamily="18" charset="2"/>
              <a:buNone/>
            </a:pPr>
            <a:endParaRPr lang="en-US" smtClean="0"/>
          </a:p>
        </p:txBody>
      </p:sp>
      <p:sp>
        <p:nvSpPr>
          <p:cNvPr id="3" name="Title 2"/>
          <p:cNvSpPr>
            <a:spLocks noGrp="1"/>
          </p:cNvSpPr>
          <p:nvPr>
            <p:ph type="title"/>
          </p:nvPr>
        </p:nvSpPr>
        <p:spPr>
          <a:xfrm>
            <a:off x="457200" y="152400"/>
            <a:ext cx="8229600" cy="762000"/>
          </a:xfrm>
        </p:spPr>
        <p:txBody>
          <a:bodyPr>
            <a:normAutofit fontScale="90000"/>
          </a:bodyPr>
          <a:lstStyle/>
          <a:p>
            <a:pPr algn="ctr">
              <a:defRPr/>
            </a:pPr>
            <a:r>
              <a:rPr sz="4400" smtClean="0"/>
              <a:t>Heterozygous Crosses ; </a:t>
            </a:r>
            <a:r>
              <a:rPr sz="3600" smtClean="0"/>
              <a:t>check your results</a:t>
            </a:r>
            <a:endParaRPr sz="3600"/>
          </a:p>
        </p:txBody>
      </p:sp>
      <p:sp>
        <p:nvSpPr>
          <p:cNvPr id="4" name="Right Arrow Callout 3"/>
          <p:cNvSpPr/>
          <p:nvPr/>
        </p:nvSpPr>
        <p:spPr>
          <a:xfrm rot="5400000">
            <a:off x="571500" y="2247900"/>
            <a:ext cx="3124200" cy="2286000"/>
          </a:xfrm>
          <a:prstGeom prst="right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293" name="Picture 5" descr="Punnettsquarehornsheterohetero.jpg"/>
          <p:cNvPicPr>
            <a:picLocks noChangeAspect="1"/>
          </p:cNvPicPr>
          <p:nvPr/>
        </p:nvPicPr>
        <p:blipFill>
          <a:blip r:embed="rId2" cstate="print"/>
          <a:srcRect/>
          <a:stretch>
            <a:fillRect/>
          </a:stretch>
        </p:blipFill>
        <p:spPr bwMode="auto">
          <a:xfrm>
            <a:off x="1066800" y="1905000"/>
            <a:ext cx="2120900" cy="1893888"/>
          </a:xfrm>
          <a:prstGeom prst="rect">
            <a:avLst/>
          </a:prstGeom>
          <a:noFill/>
          <a:ln w="9525">
            <a:noFill/>
            <a:miter lim="800000"/>
            <a:headEnd/>
            <a:tailEnd/>
          </a:ln>
        </p:spPr>
      </p:pic>
      <p:sp>
        <p:nvSpPr>
          <p:cNvPr id="7" name="Right Arrow Callout 6"/>
          <p:cNvSpPr/>
          <p:nvPr/>
        </p:nvSpPr>
        <p:spPr>
          <a:xfrm rot="5400000">
            <a:off x="4762500" y="2247900"/>
            <a:ext cx="3124200" cy="2286000"/>
          </a:xfrm>
          <a:prstGeom prst="right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295" name="Picture 7" descr="Punnettsquarehornshomohetero.jpg"/>
          <p:cNvPicPr>
            <a:picLocks noChangeAspect="1"/>
          </p:cNvPicPr>
          <p:nvPr/>
        </p:nvPicPr>
        <p:blipFill>
          <a:blip r:embed="rId3" cstate="print"/>
          <a:srcRect/>
          <a:stretch>
            <a:fillRect/>
          </a:stretch>
        </p:blipFill>
        <p:spPr bwMode="auto">
          <a:xfrm>
            <a:off x="5257800" y="1905000"/>
            <a:ext cx="2133600" cy="1905000"/>
          </a:xfrm>
          <a:prstGeom prst="rect">
            <a:avLst/>
          </a:prstGeom>
          <a:noFill/>
          <a:ln w="9525">
            <a:noFill/>
            <a:miter lim="800000"/>
            <a:headEnd/>
            <a:tailEnd/>
          </a:ln>
        </p:spPr>
      </p:pic>
      <p:sp>
        <p:nvSpPr>
          <p:cNvPr id="12296" name="TextBox 8"/>
          <p:cNvSpPr txBox="1">
            <a:spLocks noChangeArrowheads="1"/>
          </p:cNvSpPr>
          <p:nvPr/>
        </p:nvSpPr>
        <p:spPr bwMode="auto">
          <a:xfrm>
            <a:off x="457200" y="4648200"/>
            <a:ext cx="3048000" cy="2308225"/>
          </a:xfrm>
          <a:prstGeom prst="rect">
            <a:avLst/>
          </a:prstGeom>
          <a:noFill/>
          <a:ln w="9525">
            <a:noFill/>
            <a:miter lim="800000"/>
            <a:headEnd/>
            <a:tailEnd/>
          </a:ln>
        </p:spPr>
        <p:txBody>
          <a:bodyPr>
            <a:spAutoFit/>
          </a:bodyPr>
          <a:lstStyle/>
          <a:p>
            <a:r>
              <a:rPr lang="en-US"/>
              <a:t>Genotypes:  </a:t>
            </a:r>
          </a:p>
          <a:p>
            <a:r>
              <a:rPr lang="en-US"/>
              <a:t>                    HH - 25%                      </a:t>
            </a:r>
          </a:p>
          <a:p>
            <a:r>
              <a:rPr lang="en-US"/>
              <a:t>                    Hh - 50%</a:t>
            </a:r>
          </a:p>
          <a:p>
            <a:r>
              <a:rPr lang="en-US"/>
              <a:t>                    hh -  25%</a:t>
            </a:r>
          </a:p>
          <a:p>
            <a:r>
              <a:rPr lang="en-US"/>
              <a:t>Phenotypes :</a:t>
            </a:r>
          </a:p>
          <a:p>
            <a:r>
              <a:rPr lang="en-US"/>
              <a:t>              Polled - 75%</a:t>
            </a:r>
          </a:p>
          <a:p>
            <a:r>
              <a:rPr lang="en-US"/>
              <a:t>              Horns - 25%</a:t>
            </a:r>
          </a:p>
          <a:p>
            <a:r>
              <a:rPr lang="en-US"/>
              <a:t>                     </a:t>
            </a:r>
          </a:p>
        </p:txBody>
      </p:sp>
      <p:sp>
        <p:nvSpPr>
          <p:cNvPr id="12297" name="TextBox 9"/>
          <p:cNvSpPr txBox="1">
            <a:spLocks noChangeArrowheads="1"/>
          </p:cNvSpPr>
          <p:nvPr/>
        </p:nvSpPr>
        <p:spPr bwMode="auto">
          <a:xfrm>
            <a:off x="4876800" y="4800600"/>
            <a:ext cx="2492375" cy="1754188"/>
          </a:xfrm>
          <a:prstGeom prst="rect">
            <a:avLst/>
          </a:prstGeom>
          <a:noFill/>
          <a:ln w="9525">
            <a:noFill/>
            <a:miter lim="800000"/>
            <a:headEnd/>
            <a:tailEnd/>
          </a:ln>
        </p:spPr>
        <p:txBody>
          <a:bodyPr wrap="none">
            <a:spAutoFit/>
          </a:bodyPr>
          <a:lstStyle/>
          <a:p>
            <a:r>
              <a:rPr lang="en-US"/>
              <a:t>Genotypes:       </a:t>
            </a:r>
          </a:p>
          <a:p>
            <a:r>
              <a:rPr lang="en-US"/>
              <a:t>                    Hh - 50%</a:t>
            </a:r>
          </a:p>
          <a:p>
            <a:r>
              <a:rPr lang="en-US"/>
              <a:t>                    hh -  50%</a:t>
            </a:r>
          </a:p>
          <a:p>
            <a:r>
              <a:rPr lang="en-US"/>
              <a:t>Phenotypes :</a:t>
            </a:r>
          </a:p>
          <a:p>
            <a:r>
              <a:rPr lang="en-US"/>
              <a:t>              Polled - 50%</a:t>
            </a:r>
          </a:p>
          <a:p>
            <a:r>
              <a:rPr lang="en-US"/>
              <a:t>              Horns - 50%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763000" cy="990600"/>
          </a:xfrm>
        </p:spPr>
        <p:txBody>
          <a:bodyPr/>
          <a:lstStyle/>
          <a:p>
            <a:pPr>
              <a:defRPr/>
            </a:pPr>
            <a:r>
              <a:rPr sz="2400" dirty="0" smtClean="0">
                <a:solidFill>
                  <a:schemeClr val="tx1">
                    <a:lumMod val="25000"/>
                  </a:schemeClr>
                </a:solidFill>
              </a:rPr>
              <a:t>4.  The calf shown below will have horns. Based on what you just learned about horn genetics which two statements  are  true ? </a:t>
            </a:r>
            <a:endParaRPr sz="2400" dirty="0">
              <a:solidFill>
                <a:schemeClr val="tx1">
                  <a:lumMod val="25000"/>
                </a:schemeClr>
              </a:solidFill>
            </a:endParaRPr>
          </a:p>
        </p:txBody>
      </p:sp>
      <p:pic>
        <p:nvPicPr>
          <p:cNvPr id="13315" name="Content Placeholder 5" descr="calf2.jpg"/>
          <p:cNvPicPr>
            <a:picLocks noGrp="1" noChangeAspect="1"/>
          </p:cNvPicPr>
          <p:nvPr>
            <p:ph idx="1"/>
          </p:nvPr>
        </p:nvPicPr>
        <p:blipFill>
          <a:blip r:embed="rId3" cstate="print"/>
          <a:srcRect/>
          <a:stretch>
            <a:fillRect/>
          </a:stretch>
        </p:blipFill>
        <p:spPr>
          <a:xfrm>
            <a:off x="2387600" y="1371600"/>
            <a:ext cx="4165600" cy="3124200"/>
          </a:xfrm>
        </p:spPr>
      </p:pic>
      <p:sp>
        <p:nvSpPr>
          <p:cNvPr id="13316" name="TextBox 6"/>
          <p:cNvSpPr txBox="1">
            <a:spLocks noChangeArrowheads="1"/>
          </p:cNvSpPr>
          <p:nvPr/>
        </p:nvSpPr>
        <p:spPr bwMode="auto">
          <a:xfrm>
            <a:off x="1752600" y="5029200"/>
            <a:ext cx="7040563" cy="1200150"/>
          </a:xfrm>
          <a:prstGeom prst="rect">
            <a:avLst/>
          </a:prstGeom>
          <a:noFill/>
          <a:ln w="9525">
            <a:noFill/>
            <a:miter lim="800000"/>
            <a:headEnd/>
            <a:tailEnd/>
          </a:ln>
        </p:spPr>
        <p:txBody>
          <a:bodyPr wrap="none">
            <a:spAutoFit/>
          </a:bodyPr>
          <a:lstStyle/>
          <a:p>
            <a:r>
              <a:rPr lang="en-US" dirty="0">
                <a:solidFill>
                  <a:schemeClr val="tx1">
                    <a:lumMod val="25000"/>
                  </a:schemeClr>
                </a:solidFill>
              </a:rPr>
              <a:t>A. Both of this calf’s parents had horns</a:t>
            </a:r>
          </a:p>
          <a:p>
            <a:r>
              <a:rPr lang="en-US" dirty="0">
                <a:solidFill>
                  <a:schemeClr val="tx1">
                    <a:lumMod val="25000"/>
                  </a:schemeClr>
                </a:solidFill>
              </a:rPr>
              <a:t>B. This calf’s sire and dam both carry the recessive allele for horns.</a:t>
            </a:r>
          </a:p>
          <a:p>
            <a:r>
              <a:rPr lang="en-US" dirty="0">
                <a:solidFill>
                  <a:schemeClr val="tx1">
                    <a:lumMod val="25000"/>
                  </a:schemeClr>
                </a:solidFill>
              </a:rPr>
              <a:t>C. The genotype represented by this calf is </a:t>
            </a:r>
            <a:r>
              <a:rPr lang="en-US" dirty="0" err="1">
                <a:solidFill>
                  <a:schemeClr val="tx1">
                    <a:lumMod val="25000"/>
                  </a:schemeClr>
                </a:solidFill>
              </a:rPr>
              <a:t>hh</a:t>
            </a:r>
            <a:r>
              <a:rPr lang="en-US" dirty="0">
                <a:solidFill>
                  <a:schemeClr val="tx1">
                    <a:lumMod val="25000"/>
                  </a:schemeClr>
                </a:solidFill>
              </a:rPr>
              <a:t>.</a:t>
            </a:r>
          </a:p>
          <a:p>
            <a:r>
              <a:rPr lang="en-US" dirty="0">
                <a:solidFill>
                  <a:schemeClr val="tx1">
                    <a:lumMod val="25000"/>
                  </a:schemeClr>
                </a:solidFill>
              </a:rPr>
              <a:t>D. The genotype represented by this calf is either </a:t>
            </a:r>
            <a:r>
              <a:rPr lang="en-US" dirty="0" err="1">
                <a:solidFill>
                  <a:schemeClr val="tx1">
                    <a:lumMod val="25000"/>
                  </a:schemeClr>
                </a:solidFill>
              </a:rPr>
              <a:t>Hh</a:t>
            </a:r>
            <a:r>
              <a:rPr lang="en-US" dirty="0">
                <a:solidFill>
                  <a:schemeClr val="tx1">
                    <a:lumMod val="25000"/>
                  </a:schemeClr>
                </a:solidFill>
              </a:rPr>
              <a:t> or HH.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Middle School Science, Grade 7 112.19.b</a:t>
            </a:r>
          </a:p>
          <a:p>
            <a:r>
              <a:rPr lang="en-US" sz="2000" dirty="0" smtClean="0"/>
              <a:t>(14)  Organisms and environments. The student knows that reproduction is a characteristic of living organisms and that the instructions for traits are governed in the genetic material. The student is expected to:</a:t>
            </a:r>
          </a:p>
          <a:p>
            <a:r>
              <a:rPr lang="en-US" sz="2000" dirty="0" smtClean="0"/>
              <a:t>(A)  define heredity as the passage of genetic instructions from one generation to the next generation;</a:t>
            </a:r>
          </a:p>
          <a:p>
            <a:r>
              <a:rPr lang="en-US" sz="2000" dirty="0" smtClean="0"/>
              <a:t>(B)  compare the results of uniform or diverse offspring from sexual reproduction or asexual reproduction; and</a:t>
            </a:r>
          </a:p>
          <a:p>
            <a:r>
              <a:rPr lang="en-US" sz="2000" dirty="0" smtClean="0"/>
              <a:t>(C)  recognize that inherited traits of individuals are governed in the genetic material found in the genes within chromosomes in the nucleus.</a:t>
            </a:r>
          </a:p>
          <a:p>
            <a:r>
              <a:rPr lang="en-US" sz="2000" dirty="0" smtClean="0"/>
              <a:t> </a:t>
            </a:r>
          </a:p>
          <a:p>
            <a:r>
              <a:rPr lang="en-US" dirty="0" smtClean="0"/>
              <a:t> </a:t>
            </a:r>
          </a:p>
          <a:p>
            <a:endParaRPr lang="en-US" dirty="0"/>
          </a:p>
        </p:txBody>
      </p:sp>
      <p:sp>
        <p:nvSpPr>
          <p:cNvPr id="3" name="Title 2"/>
          <p:cNvSpPr>
            <a:spLocks noGrp="1"/>
          </p:cNvSpPr>
          <p:nvPr>
            <p:ph type="title"/>
          </p:nvPr>
        </p:nvSpPr>
        <p:spPr/>
        <p:txBody>
          <a:bodyPr/>
          <a:lstStyle/>
          <a:p>
            <a:pPr algn="ctr"/>
            <a:r>
              <a:rPr lang="en-US" dirty="0" smtClean="0"/>
              <a:t>TEKS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838200"/>
          </a:xfrm>
        </p:spPr>
        <p:txBody>
          <a:bodyPr/>
          <a:lstStyle/>
          <a:p>
            <a:pPr algn="ctr">
              <a:defRPr/>
            </a:pPr>
            <a:r>
              <a:rPr dirty="0" smtClean="0"/>
              <a:t>Bibliography</a:t>
            </a:r>
            <a:endParaRPr dirty="0"/>
          </a:p>
        </p:txBody>
      </p:sp>
      <p:sp>
        <p:nvSpPr>
          <p:cNvPr id="25603" name="Content Placeholder 2"/>
          <p:cNvSpPr>
            <a:spLocks noGrp="1"/>
          </p:cNvSpPr>
          <p:nvPr>
            <p:ph idx="1"/>
          </p:nvPr>
        </p:nvSpPr>
        <p:spPr>
          <a:xfrm>
            <a:off x="457200" y="1905000"/>
            <a:ext cx="8229600" cy="4572000"/>
          </a:xfrm>
        </p:spPr>
        <p:txBody>
          <a:bodyPr/>
          <a:lstStyle/>
          <a:p>
            <a:r>
              <a:rPr lang="en-US" sz="2000" dirty="0" smtClean="0"/>
              <a:t>Dr David M. </a:t>
            </a:r>
            <a:r>
              <a:rPr lang="en-US" sz="2000" dirty="0" err="1" smtClean="0"/>
              <a:t>Hillis</a:t>
            </a:r>
            <a:r>
              <a:rPr lang="en-US" sz="2000" dirty="0" smtClean="0"/>
              <a:t>, ”The Genetics of Coloration in Texas Longhorns” , Parts I-V , 2004, University of Texas, </a:t>
            </a:r>
            <a:r>
              <a:rPr lang="en-US" sz="2000" dirty="0" smtClean="0">
                <a:hlinkClick r:id="rId2"/>
              </a:rPr>
              <a:t>http://doublehelixranch.com/color.html</a:t>
            </a:r>
            <a:r>
              <a:rPr lang="en-US" sz="2000" dirty="0" smtClean="0"/>
              <a:t> </a:t>
            </a:r>
          </a:p>
          <a:p>
            <a:r>
              <a:rPr lang="en-US" sz="2000" dirty="0" smtClean="0"/>
              <a:t>Dr. David Kirkpatrick, “Color Inheritance in Beef Cattle”, Animal Science, University of </a:t>
            </a:r>
            <a:r>
              <a:rPr lang="en-US" sz="2000" dirty="0" err="1" smtClean="0"/>
              <a:t>Tennesse</a:t>
            </a:r>
            <a:r>
              <a:rPr lang="en-US" sz="2000" dirty="0" smtClean="0"/>
              <a:t>, </a:t>
            </a:r>
            <a:r>
              <a:rPr lang="en-US" sz="2000" dirty="0" smtClean="0">
                <a:hlinkClick r:id="rId3"/>
              </a:rPr>
              <a:t>http://animalscience.ag.utk.edu/beef/pdf/ColorInheritenceFDK2004.pdf</a:t>
            </a:r>
            <a:r>
              <a:rPr lang="en-US" sz="2000" dirty="0" smtClean="0"/>
              <a:t> </a:t>
            </a:r>
          </a:p>
          <a:p>
            <a:pPr>
              <a:buNone/>
            </a:pPr>
            <a:r>
              <a:rPr lang="en-US" sz="2400" dirty="0" smtClean="0">
                <a:solidFill>
                  <a:schemeClr val="bg1"/>
                </a:solidFill>
              </a:rPr>
              <a:t>This Power Point was developed by Kristene Newcomb for  Cattlemen’s Texas Longhorn Conservancy and the State Herds of Texas.  You are welcome to use it in your class room</a:t>
            </a:r>
            <a:r>
              <a:rPr lang="en-US" sz="2800" dirty="0" smtClean="0">
                <a:solidFill>
                  <a:schemeClr val="bg1"/>
                </a:solidFill>
              </a:rPr>
              <a:t>  </a:t>
            </a:r>
            <a:endParaRPr lang="en-US" sz="2400" dirty="0" smtClean="0">
              <a:solidFill>
                <a:schemeClr val="bg1"/>
              </a:solidFill>
            </a:endParaRPr>
          </a:p>
          <a:p>
            <a:pPr algn="ctr">
              <a:buNone/>
            </a:pPr>
            <a:r>
              <a:rPr lang="en-US" sz="2800" dirty="0" smtClean="0">
                <a:solidFill>
                  <a:schemeClr val="bg1"/>
                </a:solidFill>
              </a:rPr>
              <a:t>Kristene@folsomfallies.com</a:t>
            </a:r>
          </a:p>
          <a:p>
            <a:endParaRPr lang="en-US" sz="1800" dirty="0" smtClean="0"/>
          </a:p>
          <a:p>
            <a:endParaRPr lang="en-US" sz="1800" dirty="0" smtClean="0"/>
          </a:p>
        </p:txBody>
      </p:sp>
      <p:sp>
        <p:nvSpPr>
          <p:cNvPr id="4" name="TextBox 3"/>
          <p:cNvSpPr txBox="1"/>
          <p:nvPr/>
        </p:nvSpPr>
        <p:spPr>
          <a:xfrm>
            <a:off x="4343400" y="381000"/>
            <a:ext cx="184731" cy="369332"/>
          </a:xfrm>
          <a:prstGeom prst="rect">
            <a:avLst/>
          </a:prstGeom>
          <a:noFill/>
        </p:spPr>
        <p:txBody>
          <a:bodyPr wrap="none" rtlCol="0">
            <a:spAutoFit/>
          </a:bodyPr>
          <a:lstStyle/>
          <a:p>
            <a:endParaRPr lang="en-US" dirty="0"/>
          </a:p>
        </p:txBody>
      </p:sp>
      <p:sp>
        <p:nvSpPr>
          <p:cNvPr id="5" name="TextBox 4"/>
          <p:cNvSpPr txBox="1"/>
          <p:nvPr/>
        </p:nvSpPr>
        <p:spPr>
          <a:xfrm>
            <a:off x="381000" y="228600"/>
            <a:ext cx="10430851" cy="1107996"/>
          </a:xfrm>
          <a:prstGeom prst="rect">
            <a:avLst/>
          </a:prstGeom>
          <a:noFill/>
        </p:spPr>
        <p:txBody>
          <a:bodyPr wrap="square" rtlCol="0">
            <a:spAutoFit/>
          </a:bodyPr>
          <a:lstStyle/>
          <a:p>
            <a:r>
              <a:rPr lang="en-US" sz="2400" dirty="0" smtClean="0"/>
              <a:t>This Power Point was designed to be used with the </a:t>
            </a:r>
          </a:p>
          <a:p>
            <a:r>
              <a:rPr lang="en-US" sz="2400" dirty="0" smtClean="0"/>
              <a:t>“</a:t>
            </a:r>
            <a:r>
              <a:rPr lang="en-US" sz="2400" dirty="0" err="1" smtClean="0"/>
              <a:t>Bos</a:t>
            </a:r>
            <a:r>
              <a:rPr lang="en-US" sz="2400" dirty="0" smtClean="0"/>
              <a:t> Taurus Horns Genetics” work sheet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Content Placeholder 1"/>
          <p:cNvSpPr>
            <a:spLocks noGrp="1"/>
          </p:cNvSpPr>
          <p:nvPr>
            <p:ph idx="1"/>
          </p:nvPr>
        </p:nvSpPr>
        <p:spPr>
          <a:xfrm>
            <a:off x="457200" y="1143000"/>
            <a:ext cx="8229600" cy="5029200"/>
          </a:xfrm>
        </p:spPr>
        <p:txBody>
          <a:bodyPr/>
          <a:lstStyle/>
          <a:p>
            <a:r>
              <a:rPr lang="en-US" sz="1600" b="1" dirty="0" smtClean="0"/>
              <a:t>Phenotype</a:t>
            </a:r>
            <a:r>
              <a:rPr lang="en-US" sz="1600" dirty="0" smtClean="0"/>
              <a:t> – describes the  physical appearance of a specific genetic trait or characteristic</a:t>
            </a:r>
          </a:p>
          <a:p>
            <a:r>
              <a:rPr lang="en-US" sz="1600" b="1" dirty="0" smtClean="0"/>
              <a:t>Genotype</a:t>
            </a:r>
            <a:r>
              <a:rPr lang="en-US" sz="1600" dirty="0" smtClean="0"/>
              <a:t> – the genetic code consisting of a pair of alleles that describes a  inheritable characteristic or trait </a:t>
            </a:r>
          </a:p>
          <a:p>
            <a:r>
              <a:rPr lang="en-US" sz="1600" b="1" dirty="0" smtClean="0"/>
              <a:t>DNA</a:t>
            </a:r>
            <a:r>
              <a:rPr lang="en-US" sz="1600" dirty="0" smtClean="0"/>
              <a:t> -  a double helix chain of nucleic acid in a cell that carries  genetic  and hereditary information</a:t>
            </a:r>
          </a:p>
          <a:p>
            <a:r>
              <a:rPr lang="en-US" sz="1600" b="1" dirty="0" smtClean="0"/>
              <a:t>Gene</a:t>
            </a:r>
            <a:r>
              <a:rPr lang="en-US" sz="1600" dirty="0" smtClean="0"/>
              <a:t>- a unit  of  inheritable information arranged located within  chromosomes</a:t>
            </a:r>
          </a:p>
          <a:p>
            <a:r>
              <a:rPr lang="en-US" sz="1600" b="1" dirty="0" smtClean="0"/>
              <a:t>Allele </a:t>
            </a:r>
            <a:r>
              <a:rPr lang="en-US" sz="1600" dirty="0" smtClean="0"/>
              <a:t>– one member of a pair of genes  that determines genetic  characteristics</a:t>
            </a:r>
          </a:p>
          <a:p>
            <a:r>
              <a:rPr lang="en-US" sz="1600" b="1" dirty="0" smtClean="0"/>
              <a:t>Heterozygous</a:t>
            </a:r>
            <a:r>
              <a:rPr lang="en-US" sz="1600" dirty="0" smtClean="0"/>
              <a:t>  - a pair of alleles that contain two different alleles  one of which is dominant  </a:t>
            </a:r>
          </a:p>
          <a:p>
            <a:r>
              <a:rPr lang="en-US" sz="1600" b="1" dirty="0" smtClean="0"/>
              <a:t>Homozygous </a:t>
            </a:r>
            <a:r>
              <a:rPr lang="en-US" sz="1600" dirty="0" smtClean="0"/>
              <a:t>– a pair of identical alleles</a:t>
            </a:r>
          </a:p>
          <a:p>
            <a:r>
              <a:rPr lang="en-US" sz="1600" b="1" dirty="0" smtClean="0"/>
              <a:t>Dominant Trait </a:t>
            </a:r>
            <a:r>
              <a:rPr lang="en-US" sz="1600" dirty="0" smtClean="0"/>
              <a:t>– a trait that will appear in offspring if one allele is present .  This trait will appear in both heterozygous and homozygous gene pairs.</a:t>
            </a:r>
          </a:p>
          <a:p>
            <a:r>
              <a:rPr lang="en-US" sz="1600" b="1" dirty="0" smtClean="0"/>
              <a:t>Recessive Trait </a:t>
            </a:r>
            <a:r>
              <a:rPr lang="en-US" sz="1600" dirty="0" smtClean="0"/>
              <a:t>– a trait that will appear only if two copies of the allele are present.  This trait only appears in homozygous gene pairs</a:t>
            </a:r>
          </a:p>
          <a:p>
            <a:r>
              <a:rPr lang="en-US" sz="1600" b="1" dirty="0" err="1" smtClean="0"/>
              <a:t>Punnett</a:t>
            </a:r>
            <a:r>
              <a:rPr lang="en-US" sz="1600" b="1" dirty="0" smtClean="0"/>
              <a:t> Square</a:t>
            </a:r>
            <a:r>
              <a:rPr lang="en-US" sz="1600" dirty="0" smtClean="0"/>
              <a:t> – a square model of the allele genotypes  used to predict the outcome of a genetic cross.</a:t>
            </a:r>
          </a:p>
        </p:txBody>
      </p:sp>
      <p:sp>
        <p:nvSpPr>
          <p:cNvPr id="3" name="Title 2"/>
          <p:cNvSpPr>
            <a:spLocks noGrp="1"/>
          </p:cNvSpPr>
          <p:nvPr>
            <p:ph type="title"/>
          </p:nvPr>
        </p:nvSpPr>
        <p:spPr>
          <a:xfrm>
            <a:off x="381000" y="152400"/>
            <a:ext cx="8229600" cy="914400"/>
          </a:xfrm>
        </p:spPr>
        <p:txBody>
          <a:bodyPr/>
          <a:lstStyle/>
          <a:p>
            <a:pPr algn="ctr">
              <a:defRPr/>
            </a:pPr>
            <a:r>
              <a:rPr sz="4800" smtClean="0"/>
              <a:t>Genetics Vocabulary</a:t>
            </a:r>
            <a:endParaRPr sz="4800"/>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animEffect transition="in" filter="fade">
                                      <p:cBhvr>
                                        <p:cTn id="7" dur="5000"/>
                                        <p:tgtEl>
                                          <p:spTgt spid="4098">
                                            <p:txEl>
                                              <p:pRg st="0" end="0"/>
                                            </p:txEl>
                                          </p:spTgt>
                                        </p:tgtEl>
                                      </p:cBhvr>
                                    </p:animEffect>
                                  </p:childTnLst>
                                </p:cTn>
                              </p:par>
                            </p:childTnLst>
                          </p:cTn>
                        </p:par>
                        <p:par>
                          <p:cTn id="8" fill="hold">
                            <p:stCondLst>
                              <p:cond delay="5000"/>
                            </p:stCondLst>
                            <p:childTnLst>
                              <p:par>
                                <p:cTn id="9" presetID="10" presetClass="entr" presetSubtype="0" fill="hold" grpId="0" nodeType="afterEffect">
                                  <p:stCondLst>
                                    <p:cond delay="0"/>
                                  </p:stCondLst>
                                  <p:childTnLst>
                                    <p:set>
                                      <p:cBhvr>
                                        <p:cTn id="10" dur="1" fill="hold">
                                          <p:stCondLst>
                                            <p:cond delay="0"/>
                                          </p:stCondLst>
                                        </p:cTn>
                                        <p:tgtEl>
                                          <p:spTgt spid="4098">
                                            <p:txEl>
                                              <p:pRg st="1" end="1"/>
                                            </p:txEl>
                                          </p:spTgt>
                                        </p:tgtEl>
                                        <p:attrNameLst>
                                          <p:attrName>style.visibility</p:attrName>
                                        </p:attrNameLst>
                                      </p:cBhvr>
                                      <p:to>
                                        <p:strVal val="visible"/>
                                      </p:to>
                                    </p:set>
                                    <p:animEffect transition="in" filter="fade">
                                      <p:cBhvr>
                                        <p:cTn id="11" dur="5000"/>
                                        <p:tgtEl>
                                          <p:spTgt spid="4098">
                                            <p:txEl>
                                              <p:pRg st="1" end="1"/>
                                            </p:txEl>
                                          </p:spTgt>
                                        </p:tgtEl>
                                      </p:cBhvr>
                                    </p:animEffect>
                                  </p:childTnLst>
                                </p:cTn>
                              </p:par>
                            </p:childTnLst>
                          </p:cTn>
                        </p:par>
                        <p:par>
                          <p:cTn id="12" fill="hold">
                            <p:stCondLst>
                              <p:cond delay="10000"/>
                            </p:stCondLst>
                            <p:childTnLst>
                              <p:par>
                                <p:cTn id="13" presetID="10" presetClass="entr" presetSubtype="0" fill="hold" grpId="0" nodeType="afterEffect">
                                  <p:stCondLst>
                                    <p:cond delay="0"/>
                                  </p:stCondLst>
                                  <p:childTnLst>
                                    <p:set>
                                      <p:cBhvr>
                                        <p:cTn id="14" dur="1" fill="hold">
                                          <p:stCondLst>
                                            <p:cond delay="0"/>
                                          </p:stCondLst>
                                        </p:cTn>
                                        <p:tgtEl>
                                          <p:spTgt spid="4098">
                                            <p:txEl>
                                              <p:pRg st="2" end="2"/>
                                            </p:txEl>
                                          </p:spTgt>
                                        </p:tgtEl>
                                        <p:attrNameLst>
                                          <p:attrName>style.visibility</p:attrName>
                                        </p:attrNameLst>
                                      </p:cBhvr>
                                      <p:to>
                                        <p:strVal val="visible"/>
                                      </p:to>
                                    </p:set>
                                    <p:animEffect transition="in" filter="fade">
                                      <p:cBhvr>
                                        <p:cTn id="15" dur="5000"/>
                                        <p:tgtEl>
                                          <p:spTgt spid="4098">
                                            <p:txEl>
                                              <p:pRg st="2" end="2"/>
                                            </p:txEl>
                                          </p:spTgt>
                                        </p:tgtEl>
                                      </p:cBhvr>
                                    </p:animEffect>
                                  </p:childTnLst>
                                </p:cTn>
                              </p:par>
                            </p:childTnLst>
                          </p:cTn>
                        </p:par>
                        <p:par>
                          <p:cTn id="16" fill="hold">
                            <p:stCondLst>
                              <p:cond delay="15000"/>
                            </p:stCondLst>
                            <p:childTnLst>
                              <p:par>
                                <p:cTn id="17" presetID="10" presetClass="entr" presetSubtype="0" fill="hold" grpId="0" nodeType="afterEffect">
                                  <p:stCondLst>
                                    <p:cond delay="0"/>
                                  </p:stCondLst>
                                  <p:childTnLst>
                                    <p:set>
                                      <p:cBhvr>
                                        <p:cTn id="18" dur="1" fill="hold">
                                          <p:stCondLst>
                                            <p:cond delay="0"/>
                                          </p:stCondLst>
                                        </p:cTn>
                                        <p:tgtEl>
                                          <p:spTgt spid="4098">
                                            <p:txEl>
                                              <p:pRg st="3" end="3"/>
                                            </p:txEl>
                                          </p:spTgt>
                                        </p:tgtEl>
                                        <p:attrNameLst>
                                          <p:attrName>style.visibility</p:attrName>
                                        </p:attrNameLst>
                                      </p:cBhvr>
                                      <p:to>
                                        <p:strVal val="visible"/>
                                      </p:to>
                                    </p:set>
                                    <p:animEffect transition="in" filter="fade">
                                      <p:cBhvr>
                                        <p:cTn id="19" dur="5000"/>
                                        <p:tgtEl>
                                          <p:spTgt spid="4098">
                                            <p:txEl>
                                              <p:pRg st="3" end="3"/>
                                            </p:txEl>
                                          </p:spTgt>
                                        </p:tgtEl>
                                      </p:cBhvr>
                                    </p:animEffect>
                                  </p:childTnLst>
                                </p:cTn>
                              </p:par>
                            </p:childTnLst>
                          </p:cTn>
                        </p:par>
                        <p:par>
                          <p:cTn id="20" fill="hold">
                            <p:stCondLst>
                              <p:cond delay="20000"/>
                            </p:stCondLst>
                            <p:childTnLst>
                              <p:par>
                                <p:cTn id="21" presetID="10" presetClass="entr" presetSubtype="0" fill="hold" grpId="0" nodeType="afterEffect">
                                  <p:stCondLst>
                                    <p:cond delay="0"/>
                                  </p:stCondLst>
                                  <p:childTnLst>
                                    <p:set>
                                      <p:cBhvr>
                                        <p:cTn id="22" dur="1" fill="hold">
                                          <p:stCondLst>
                                            <p:cond delay="0"/>
                                          </p:stCondLst>
                                        </p:cTn>
                                        <p:tgtEl>
                                          <p:spTgt spid="4098">
                                            <p:txEl>
                                              <p:pRg st="4" end="4"/>
                                            </p:txEl>
                                          </p:spTgt>
                                        </p:tgtEl>
                                        <p:attrNameLst>
                                          <p:attrName>style.visibility</p:attrName>
                                        </p:attrNameLst>
                                      </p:cBhvr>
                                      <p:to>
                                        <p:strVal val="visible"/>
                                      </p:to>
                                    </p:set>
                                    <p:animEffect transition="in" filter="fade">
                                      <p:cBhvr>
                                        <p:cTn id="23" dur="5000"/>
                                        <p:tgtEl>
                                          <p:spTgt spid="4098">
                                            <p:txEl>
                                              <p:pRg st="4" end="4"/>
                                            </p:txEl>
                                          </p:spTgt>
                                        </p:tgtEl>
                                      </p:cBhvr>
                                    </p:animEffect>
                                  </p:childTnLst>
                                </p:cTn>
                              </p:par>
                            </p:childTnLst>
                          </p:cTn>
                        </p:par>
                        <p:par>
                          <p:cTn id="24" fill="hold">
                            <p:stCondLst>
                              <p:cond delay="25000"/>
                            </p:stCondLst>
                            <p:childTnLst>
                              <p:par>
                                <p:cTn id="25" presetID="10" presetClass="entr" presetSubtype="0" fill="hold" grpId="0" nodeType="afterEffect">
                                  <p:stCondLst>
                                    <p:cond delay="0"/>
                                  </p:stCondLst>
                                  <p:childTnLst>
                                    <p:set>
                                      <p:cBhvr>
                                        <p:cTn id="26" dur="1" fill="hold">
                                          <p:stCondLst>
                                            <p:cond delay="0"/>
                                          </p:stCondLst>
                                        </p:cTn>
                                        <p:tgtEl>
                                          <p:spTgt spid="4098">
                                            <p:txEl>
                                              <p:pRg st="5" end="5"/>
                                            </p:txEl>
                                          </p:spTgt>
                                        </p:tgtEl>
                                        <p:attrNameLst>
                                          <p:attrName>style.visibility</p:attrName>
                                        </p:attrNameLst>
                                      </p:cBhvr>
                                      <p:to>
                                        <p:strVal val="visible"/>
                                      </p:to>
                                    </p:set>
                                    <p:animEffect transition="in" filter="fade">
                                      <p:cBhvr>
                                        <p:cTn id="27" dur="5000"/>
                                        <p:tgtEl>
                                          <p:spTgt spid="4098">
                                            <p:txEl>
                                              <p:pRg st="5" end="5"/>
                                            </p:txEl>
                                          </p:spTgt>
                                        </p:tgtEl>
                                      </p:cBhvr>
                                    </p:animEffect>
                                  </p:childTnLst>
                                </p:cTn>
                              </p:par>
                            </p:childTnLst>
                          </p:cTn>
                        </p:par>
                        <p:par>
                          <p:cTn id="28" fill="hold">
                            <p:stCondLst>
                              <p:cond delay="30000"/>
                            </p:stCondLst>
                            <p:childTnLst>
                              <p:par>
                                <p:cTn id="29" presetID="10" presetClass="entr" presetSubtype="0" fill="hold" grpId="0" nodeType="afterEffect">
                                  <p:stCondLst>
                                    <p:cond delay="0"/>
                                  </p:stCondLst>
                                  <p:childTnLst>
                                    <p:set>
                                      <p:cBhvr>
                                        <p:cTn id="30" dur="1" fill="hold">
                                          <p:stCondLst>
                                            <p:cond delay="0"/>
                                          </p:stCondLst>
                                        </p:cTn>
                                        <p:tgtEl>
                                          <p:spTgt spid="4098">
                                            <p:txEl>
                                              <p:pRg st="6" end="6"/>
                                            </p:txEl>
                                          </p:spTgt>
                                        </p:tgtEl>
                                        <p:attrNameLst>
                                          <p:attrName>style.visibility</p:attrName>
                                        </p:attrNameLst>
                                      </p:cBhvr>
                                      <p:to>
                                        <p:strVal val="visible"/>
                                      </p:to>
                                    </p:set>
                                    <p:animEffect transition="in" filter="fade">
                                      <p:cBhvr>
                                        <p:cTn id="31" dur="5000"/>
                                        <p:tgtEl>
                                          <p:spTgt spid="4098">
                                            <p:txEl>
                                              <p:pRg st="6" end="6"/>
                                            </p:txEl>
                                          </p:spTgt>
                                        </p:tgtEl>
                                      </p:cBhvr>
                                    </p:animEffect>
                                  </p:childTnLst>
                                </p:cTn>
                              </p:par>
                            </p:childTnLst>
                          </p:cTn>
                        </p:par>
                        <p:par>
                          <p:cTn id="32" fill="hold">
                            <p:stCondLst>
                              <p:cond delay="35000"/>
                            </p:stCondLst>
                            <p:childTnLst>
                              <p:par>
                                <p:cTn id="33" presetID="10" presetClass="entr" presetSubtype="0" fill="hold" grpId="0" nodeType="afterEffect">
                                  <p:stCondLst>
                                    <p:cond delay="0"/>
                                  </p:stCondLst>
                                  <p:childTnLst>
                                    <p:set>
                                      <p:cBhvr>
                                        <p:cTn id="34" dur="1" fill="hold">
                                          <p:stCondLst>
                                            <p:cond delay="0"/>
                                          </p:stCondLst>
                                        </p:cTn>
                                        <p:tgtEl>
                                          <p:spTgt spid="4098">
                                            <p:txEl>
                                              <p:pRg st="7" end="7"/>
                                            </p:txEl>
                                          </p:spTgt>
                                        </p:tgtEl>
                                        <p:attrNameLst>
                                          <p:attrName>style.visibility</p:attrName>
                                        </p:attrNameLst>
                                      </p:cBhvr>
                                      <p:to>
                                        <p:strVal val="visible"/>
                                      </p:to>
                                    </p:set>
                                    <p:animEffect transition="in" filter="fade">
                                      <p:cBhvr>
                                        <p:cTn id="35" dur="5000"/>
                                        <p:tgtEl>
                                          <p:spTgt spid="4098">
                                            <p:txEl>
                                              <p:pRg st="7" end="7"/>
                                            </p:txEl>
                                          </p:spTgt>
                                        </p:tgtEl>
                                      </p:cBhvr>
                                    </p:animEffect>
                                  </p:childTnLst>
                                </p:cTn>
                              </p:par>
                            </p:childTnLst>
                          </p:cTn>
                        </p:par>
                        <p:par>
                          <p:cTn id="36" fill="hold">
                            <p:stCondLst>
                              <p:cond delay="40000"/>
                            </p:stCondLst>
                            <p:childTnLst>
                              <p:par>
                                <p:cTn id="37" presetID="10" presetClass="entr" presetSubtype="0" fill="hold" grpId="0" nodeType="afterEffect">
                                  <p:stCondLst>
                                    <p:cond delay="0"/>
                                  </p:stCondLst>
                                  <p:childTnLst>
                                    <p:set>
                                      <p:cBhvr>
                                        <p:cTn id="38" dur="1" fill="hold">
                                          <p:stCondLst>
                                            <p:cond delay="0"/>
                                          </p:stCondLst>
                                        </p:cTn>
                                        <p:tgtEl>
                                          <p:spTgt spid="4098">
                                            <p:txEl>
                                              <p:pRg st="8" end="8"/>
                                            </p:txEl>
                                          </p:spTgt>
                                        </p:tgtEl>
                                        <p:attrNameLst>
                                          <p:attrName>style.visibility</p:attrName>
                                        </p:attrNameLst>
                                      </p:cBhvr>
                                      <p:to>
                                        <p:strVal val="visible"/>
                                      </p:to>
                                    </p:set>
                                    <p:animEffect transition="in" filter="fade">
                                      <p:cBhvr>
                                        <p:cTn id="39" dur="5000"/>
                                        <p:tgtEl>
                                          <p:spTgt spid="4098">
                                            <p:txEl>
                                              <p:pRg st="8" end="8"/>
                                            </p:txEl>
                                          </p:spTgt>
                                        </p:tgtEl>
                                      </p:cBhvr>
                                    </p:animEffect>
                                  </p:childTnLst>
                                </p:cTn>
                              </p:par>
                            </p:childTnLst>
                          </p:cTn>
                        </p:par>
                        <p:par>
                          <p:cTn id="40" fill="hold">
                            <p:stCondLst>
                              <p:cond delay="45000"/>
                            </p:stCondLst>
                            <p:childTnLst>
                              <p:par>
                                <p:cTn id="41" presetID="10" presetClass="entr" presetSubtype="0" fill="hold" grpId="0" nodeType="afterEffect">
                                  <p:stCondLst>
                                    <p:cond delay="0"/>
                                  </p:stCondLst>
                                  <p:childTnLst>
                                    <p:set>
                                      <p:cBhvr>
                                        <p:cTn id="42" dur="1" fill="hold">
                                          <p:stCondLst>
                                            <p:cond delay="0"/>
                                          </p:stCondLst>
                                        </p:cTn>
                                        <p:tgtEl>
                                          <p:spTgt spid="4098">
                                            <p:txEl>
                                              <p:pRg st="9" end="9"/>
                                            </p:txEl>
                                          </p:spTgt>
                                        </p:tgtEl>
                                        <p:attrNameLst>
                                          <p:attrName>style.visibility</p:attrName>
                                        </p:attrNameLst>
                                      </p:cBhvr>
                                      <p:to>
                                        <p:strVal val="visible"/>
                                      </p:to>
                                    </p:set>
                                    <p:animEffect transition="in" filter="fade">
                                      <p:cBhvr>
                                        <p:cTn id="43" dur="5000"/>
                                        <p:tgtEl>
                                          <p:spTgt spid="409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Right Arrow Callout 13"/>
          <p:cNvSpPr/>
          <p:nvPr/>
        </p:nvSpPr>
        <p:spPr>
          <a:xfrm rot="3139806">
            <a:off x="1584325" y="4000500"/>
            <a:ext cx="2133600" cy="1009650"/>
          </a:xfrm>
          <a:prstGeom prst="right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itle 2"/>
          <p:cNvSpPr>
            <a:spLocks noGrp="1"/>
          </p:cNvSpPr>
          <p:nvPr>
            <p:ph type="title"/>
          </p:nvPr>
        </p:nvSpPr>
        <p:spPr/>
        <p:txBody>
          <a:bodyPr/>
          <a:lstStyle/>
          <a:p>
            <a:pPr algn="ctr">
              <a:defRPr/>
            </a:pPr>
            <a:r>
              <a:rPr smtClean="0">
                <a:solidFill>
                  <a:schemeClr val="tx2"/>
                </a:solidFill>
              </a:rPr>
              <a:t>How Traits are Inherited</a:t>
            </a:r>
            <a:endParaRPr>
              <a:solidFill>
                <a:schemeClr val="tx2"/>
              </a:solidFill>
            </a:endParaRPr>
          </a:p>
        </p:txBody>
      </p:sp>
      <p:sp>
        <p:nvSpPr>
          <p:cNvPr id="16" name="Right Arrow Callout 15"/>
          <p:cNvSpPr/>
          <p:nvPr/>
        </p:nvSpPr>
        <p:spPr>
          <a:xfrm rot="7586640">
            <a:off x="4849019" y="4006057"/>
            <a:ext cx="2133600" cy="1008062"/>
          </a:xfrm>
          <a:prstGeom prst="right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Box 16"/>
          <p:cNvSpPr txBox="1">
            <a:spLocks noChangeArrowheads="1"/>
          </p:cNvSpPr>
          <p:nvPr/>
        </p:nvSpPr>
        <p:spPr bwMode="auto">
          <a:xfrm rot="-2251362">
            <a:off x="2033588" y="3733800"/>
            <a:ext cx="825500" cy="954088"/>
          </a:xfrm>
          <a:prstGeom prst="rect">
            <a:avLst/>
          </a:prstGeom>
          <a:noFill/>
          <a:ln w="9525">
            <a:noFill/>
            <a:miter lim="800000"/>
            <a:headEnd/>
            <a:tailEnd/>
          </a:ln>
        </p:spPr>
        <p:txBody>
          <a:bodyPr wrap="none">
            <a:spAutoFit/>
          </a:bodyPr>
          <a:lstStyle/>
          <a:p>
            <a:r>
              <a:rPr lang="en-US" sz="2800">
                <a:solidFill>
                  <a:schemeClr val="accent2"/>
                </a:solidFill>
              </a:rPr>
              <a:t>Sire</a:t>
            </a:r>
          </a:p>
          <a:p>
            <a:r>
              <a:rPr lang="en-US" sz="2800">
                <a:solidFill>
                  <a:schemeClr val="accent2"/>
                </a:solidFill>
              </a:rPr>
              <a:t>  ½ </a:t>
            </a:r>
          </a:p>
        </p:txBody>
      </p:sp>
      <p:sp>
        <p:nvSpPr>
          <p:cNvPr id="19" name="TextBox 18"/>
          <p:cNvSpPr txBox="1">
            <a:spLocks noChangeArrowheads="1"/>
          </p:cNvSpPr>
          <p:nvPr/>
        </p:nvSpPr>
        <p:spPr bwMode="auto">
          <a:xfrm rot="2168520">
            <a:off x="5676900" y="3768725"/>
            <a:ext cx="944563" cy="954088"/>
          </a:xfrm>
          <a:prstGeom prst="rect">
            <a:avLst/>
          </a:prstGeom>
          <a:noFill/>
          <a:ln w="9525">
            <a:noFill/>
            <a:miter lim="800000"/>
            <a:headEnd/>
            <a:tailEnd/>
          </a:ln>
        </p:spPr>
        <p:txBody>
          <a:bodyPr wrap="none">
            <a:spAutoFit/>
          </a:bodyPr>
          <a:lstStyle/>
          <a:p>
            <a:r>
              <a:rPr lang="en-US" sz="2800">
                <a:solidFill>
                  <a:schemeClr val="accent2"/>
                </a:solidFill>
              </a:rPr>
              <a:t>Dam</a:t>
            </a:r>
          </a:p>
          <a:p>
            <a:r>
              <a:rPr lang="en-US" sz="2800">
                <a:solidFill>
                  <a:schemeClr val="accent2"/>
                </a:solidFill>
              </a:rPr>
              <a:t>  ½ </a:t>
            </a:r>
            <a:endParaRPr lang="en-US" sz="2800"/>
          </a:p>
        </p:txBody>
      </p:sp>
      <p:sp>
        <p:nvSpPr>
          <p:cNvPr id="21" name="Rectangle 20"/>
          <p:cNvSpPr/>
          <p:nvPr/>
        </p:nvSpPr>
        <p:spPr>
          <a:xfrm>
            <a:off x="3200400" y="5562600"/>
            <a:ext cx="1981200" cy="533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Box 21"/>
          <p:cNvSpPr txBox="1">
            <a:spLocks noChangeArrowheads="1"/>
          </p:cNvSpPr>
          <p:nvPr/>
        </p:nvSpPr>
        <p:spPr bwMode="auto">
          <a:xfrm>
            <a:off x="3352800" y="5562600"/>
            <a:ext cx="1636713" cy="523875"/>
          </a:xfrm>
          <a:prstGeom prst="rect">
            <a:avLst/>
          </a:prstGeom>
          <a:noFill/>
          <a:ln w="9525">
            <a:noFill/>
            <a:miter lim="800000"/>
            <a:headEnd/>
            <a:tailEnd/>
          </a:ln>
        </p:spPr>
        <p:txBody>
          <a:bodyPr>
            <a:spAutoFit/>
          </a:bodyPr>
          <a:lstStyle/>
          <a:p>
            <a:r>
              <a:rPr lang="en-US" sz="2800">
                <a:solidFill>
                  <a:schemeClr val="accent2"/>
                </a:solidFill>
              </a:rPr>
              <a:t>Offspring</a:t>
            </a:r>
          </a:p>
        </p:txBody>
      </p:sp>
      <p:sp>
        <p:nvSpPr>
          <p:cNvPr id="5129" name="Content Placeholder 23"/>
          <p:cNvSpPr>
            <a:spLocks noGrp="1"/>
          </p:cNvSpPr>
          <p:nvPr>
            <p:ph idx="1"/>
          </p:nvPr>
        </p:nvSpPr>
        <p:spPr>
          <a:xfrm>
            <a:off x="457200" y="1371600"/>
            <a:ext cx="8229600" cy="1828800"/>
          </a:xfrm>
        </p:spPr>
        <p:txBody>
          <a:bodyPr/>
          <a:lstStyle/>
          <a:p>
            <a:r>
              <a:rPr lang="en-US" sz="2000" smtClean="0"/>
              <a:t>All cells contain DNA which is the “blueprint” that describes how an animal will look or act.  DNA the genetic information which determines heredity. Genetics is the Science of ½’s.  The genetic information for a specific trait is contained in a pair of genes called alleles. One half of the pair comes from each parent</a:t>
            </a:r>
            <a:r>
              <a:rPr lang="en-US"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3"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0-#ppt_h/2"/>
                                          </p:val>
                                        </p:tav>
                                        <p:tav tm="100000">
                                          <p:val>
                                            <p:strVal val="#ppt_y"/>
                                          </p:val>
                                        </p:tav>
                                      </p:tavLst>
                                    </p:anim>
                                  </p:childTnLst>
                                </p:cTn>
                              </p:par>
                              <p:par>
                                <p:cTn id="18" presetID="2" presetClass="entr" presetSubtype="3"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1+#ppt_w/2"/>
                                          </p:val>
                                        </p:tav>
                                        <p:tav tm="100000">
                                          <p:val>
                                            <p:strVal val="#ppt_x"/>
                                          </p:val>
                                        </p:tav>
                                      </p:tavLst>
                                    </p:anim>
                                    <p:anim calcmode="lin" valueType="num">
                                      <p:cBhvr additive="base">
                                        <p:cTn id="21" dur="500" fill="hold"/>
                                        <p:tgtEl>
                                          <p:spTgt spid="19"/>
                                        </p:tgtEl>
                                        <p:attrNameLst>
                                          <p:attrName>ppt_y</p:attrName>
                                        </p:attrNameLst>
                                      </p:cBhvr>
                                      <p:tavLst>
                                        <p:tav tm="0">
                                          <p:val>
                                            <p:strVal val="0-#ppt_h/2"/>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p:bldP spid="19" grpId="0"/>
      <p:bldP spid="21" grpId="0" animBg="1"/>
      <p:bldP spid="22"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Content Placeholder 1"/>
          <p:cNvSpPr>
            <a:spLocks noGrp="1"/>
          </p:cNvSpPr>
          <p:nvPr>
            <p:ph idx="1"/>
          </p:nvPr>
        </p:nvSpPr>
        <p:spPr>
          <a:xfrm>
            <a:off x="457200" y="3962400"/>
            <a:ext cx="7772400" cy="2438400"/>
          </a:xfrm>
        </p:spPr>
        <p:txBody>
          <a:bodyPr/>
          <a:lstStyle/>
          <a:p>
            <a:pPr>
              <a:buFont typeface="Wingdings 2" pitchFamily="18" charset="2"/>
              <a:buNone/>
            </a:pPr>
            <a:r>
              <a:rPr lang="en-US" sz="2400" smtClean="0"/>
              <a:t>	Sometimes beef ranchers cross longhorn bulls with their cows because longhorn calves are much smaller than beef calves. Smaller calves mean that less cows and calves die during the birthing process.  However many beef ranchers don’t want horns in their herd. </a:t>
            </a:r>
          </a:p>
          <a:p>
            <a:pPr>
              <a:buFont typeface="Wingdings 2" pitchFamily="18" charset="2"/>
              <a:buNone/>
            </a:pPr>
            <a:endParaRPr lang="en-US" smtClean="0"/>
          </a:p>
        </p:txBody>
      </p:sp>
      <p:sp>
        <p:nvSpPr>
          <p:cNvPr id="3" name="Title 2"/>
          <p:cNvSpPr>
            <a:spLocks noGrp="1"/>
          </p:cNvSpPr>
          <p:nvPr>
            <p:ph type="title"/>
          </p:nvPr>
        </p:nvSpPr>
        <p:spPr>
          <a:xfrm>
            <a:off x="304800" y="152400"/>
            <a:ext cx="8382000" cy="838200"/>
          </a:xfrm>
        </p:spPr>
        <p:txBody>
          <a:bodyPr/>
          <a:lstStyle/>
          <a:p>
            <a:pPr algn="ctr">
              <a:defRPr/>
            </a:pPr>
            <a:r>
              <a:rPr sz="4000" smtClean="0"/>
              <a:t>Horn Genetics </a:t>
            </a:r>
            <a:endParaRPr sz="3600"/>
          </a:p>
        </p:txBody>
      </p:sp>
      <p:sp>
        <p:nvSpPr>
          <p:cNvPr id="6148" name="AutoShape 2" descr="http://webmail.roadrunner.com/do/mail/message/document.jpg;jsessionid=abcNCa4HcjrKthsBKCvus?msgId=INBOXDELIM6320&amp;part=2.2"/>
          <p:cNvSpPr>
            <a:spLocks noChangeAspect="1" noChangeArrowheads="1"/>
          </p:cNvSpPr>
          <p:nvPr/>
        </p:nvSpPr>
        <p:spPr bwMode="auto">
          <a:xfrm>
            <a:off x="4035425" y="-2266950"/>
            <a:ext cx="7134225" cy="4762500"/>
          </a:xfrm>
          <a:prstGeom prst="rect">
            <a:avLst/>
          </a:prstGeom>
          <a:noFill/>
          <a:ln w="9525">
            <a:noFill/>
            <a:miter lim="800000"/>
            <a:headEnd/>
            <a:tailEnd/>
          </a:ln>
        </p:spPr>
        <p:txBody>
          <a:bodyPr/>
          <a:lstStyle/>
          <a:p>
            <a:endParaRPr lang="en-US"/>
          </a:p>
        </p:txBody>
      </p:sp>
      <p:pic>
        <p:nvPicPr>
          <p:cNvPr id="6149" name="Picture 4" descr="bullfl lh bravo2.jpg"/>
          <p:cNvPicPr>
            <a:picLocks noChangeAspect="1"/>
          </p:cNvPicPr>
          <p:nvPr/>
        </p:nvPicPr>
        <p:blipFill>
          <a:blip r:embed="rId3" cstate="print"/>
          <a:srcRect/>
          <a:stretch>
            <a:fillRect/>
          </a:stretch>
        </p:blipFill>
        <p:spPr bwMode="auto">
          <a:xfrm>
            <a:off x="4953000" y="1143000"/>
            <a:ext cx="3657600" cy="2438400"/>
          </a:xfrm>
          <a:prstGeom prst="rect">
            <a:avLst/>
          </a:prstGeom>
          <a:noFill/>
          <a:ln w="9525">
            <a:noFill/>
            <a:miter lim="800000"/>
            <a:headEnd/>
            <a:tailEnd/>
          </a:ln>
        </p:spPr>
      </p:pic>
      <p:pic>
        <p:nvPicPr>
          <p:cNvPr id="6150" name="Picture 5" descr="herefordcow.jpg"/>
          <p:cNvPicPr>
            <a:picLocks noChangeAspect="1"/>
          </p:cNvPicPr>
          <p:nvPr/>
        </p:nvPicPr>
        <p:blipFill>
          <a:blip r:embed="rId4" cstate="print"/>
          <a:srcRect/>
          <a:stretch>
            <a:fillRect/>
          </a:stretch>
        </p:blipFill>
        <p:spPr bwMode="auto">
          <a:xfrm>
            <a:off x="762000" y="1143000"/>
            <a:ext cx="2765425" cy="2362200"/>
          </a:xfrm>
          <a:prstGeom prst="rect">
            <a:avLst/>
          </a:prstGeom>
          <a:noFill/>
          <a:ln w="9525">
            <a:noFill/>
            <a:miter lim="800000"/>
            <a:headEnd/>
            <a:tailEnd/>
          </a:ln>
        </p:spPr>
      </p:pic>
      <p:sp>
        <p:nvSpPr>
          <p:cNvPr id="7" name="Rectangle 6"/>
          <p:cNvSpPr/>
          <p:nvPr/>
        </p:nvSpPr>
        <p:spPr>
          <a:xfrm>
            <a:off x="3882994" y="1752600"/>
            <a:ext cx="652743"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a:t>
            </a:r>
          </a:p>
        </p:txBody>
      </p:sp>
      <p:pic>
        <p:nvPicPr>
          <p:cNvPr id="8" name="Picture 7" descr="calf 10.jpg"/>
          <p:cNvPicPr>
            <a:picLocks noChangeAspect="1"/>
          </p:cNvPicPr>
          <p:nvPr/>
        </p:nvPicPr>
        <p:blipFill>
          <a:blip r:embed="rId5"/>
          <a:stretch>
            <a:fillRect/>
          </a:stretch>
        </p:blipFill>
        <p:spPr>
          <a:xfrm>
            <a:off x="762000" y="1142276"/>
            <a:ext cx="2819400" cy="2407457"/>
          </a:xfrm>
          <a:prstGeom prst="rect">
            <a:avLst/>
          </a:prstGeom>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Content Placeholder 1"/>
          <p:cNvSpPr>
            <a:spLocks noGrp="1"/>
          </p:cNvSpPr>
          <p:nvPr>
            <p:ph idx="1"/>
          </p:nvPr>
        </p:nvSpPr>
        <p:spPr/>
        <p:txBody>
          <a:bodyPr/>
          <a:lstStyle/>
          <a:p>
            <a:r>
              <a:rPr lang="en-US" sz="2400" smtClean="0"/>
              <a:t>The alleles in a the gene pairs can be the same homozygous or different heterozygous.</a:t>
            </a:r>
          </a:p>
          <a:p>
            <a:r>
              <a:rPr lang="en-US" sz="2400" smtClean="0"/>
              <a:t>When they are heterozygous one allele will be dominant and the other recessive. </a:t>
            </a:r>
          </a:p>
          <a:p>
            <a:r>
              <a:rPr lang="en-US" sz="2400" smtClean="0"/>
              <a:t>The polled trait is described as HH. The horn allele is described as hh.</a:t>
            </a:r>
          </a:p>
          <a:p>
            <a:r>
              <a:rPr lang="en-US" sz="2400" smtClean="0"/>
              <a:t>The polled allele, H,  produces no horns, H is completely dominant over  the recessive allele, h,  that produces horns. </a:t>
            </a:r>
          </a:p>
          <a:p>
            <a:r>
              <a:rPr lang="en-US" sz="2400" smtClean="0"/>
              <a:t>Any time the dominant H allele is present the animal will not have horns.</a:t>
            </a:r>
          </a:p>
        </p:txBody>
      </p:sp>
      <p:sp>
        <p:nvSpPr>
          <p:cNvPr id="3" name="Title 2"/>
          <p:cNvSpPr>
            <a:spLocks noGrp="1"/>
          </p:cNvSpPr>
          <p:nvPr>
            <p:ph type="title"/>
          </p:nvPr>
        </p:nvSpPr>
        <p:spPr>
          <a:xfrm>
            <a:off x="457200" y="381000"/>
            <a:ext cx="8229600" cy="838200"/>
          </a:xfrm>
        </p:spPr>
        <p:txBody>
          <a:bodyPr>
            <a:normAutofit fontScale="90000"/>
          </a:bodyPr>
          <a:lstStyle/>
          <a:p>
            <a:pPr algn="ctr">
              <a:defRPr/>
            </a:pPr>
            <a:r>
              <a:rPr sz="3600" smtClean="0"/>
              <a:t>Horn Genetics; </a:t>
            </a:r>
            <a:r>
              <a:rPr sz="2700" smtClean="0"/>
              <a:t>Traits Controlled by a Single Pair of Genes</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371600"/>
          </a:xfrm>
        </p:spPr>
        <p:txBody>
          <a:bodyPr>
            <a:normAutofit fontScale="90000"/>
          </a:bodyPr>
          <a:lstStyle/>
          <a:p>
            <a:pPr>
              <a:defRPr/>
            </a:pPr>
            <a:r>
              <a:rPr sz="4000" dirty="0" smtClean="0"/>
              <a:t>Genotype Results from Crossbreeding</a:t>
            </a:r>
            <a:r>
              <a:rPr sz="1800" dirty="0" smtClean="0"/>
              <a:t/>
            </a:r>
            <a:br>
              <a:rPr sz="1800" dirty="0" smtClean="0"/>
            </a:br>
            <a:r>
              <a:rPr sz="1800" dirty="0" smtClean="0"/>
              <a:t> </a:t>
            </a:r>
            <a:br>
              <a:rPr sz="1800" dirty="0" smtClean="0"/>
            </a:br>
            <a:r>
              <a:rPr lang="en-US" sz="3100" dirty="0" smtClean="0">
                <a:solidFill>
                  <a:schemeClr val="tx1">
                    <a:lumMod val="25000"/>
                  </a:schemeClr>
                </a:solidFill>
              </a:rPr>
              <a:t> 1. Homozygous  Cross</a:t>
            </a:r>
            <a:endParaRPr sz="3100" dirty="0"/>
          </a:p>
        </p:txBody>
      </p:sp>
      <p:sp>
        <p:nvSpPr>
          <p:cNvPr id="8195" name="TextBox 7"/>
          <p:cNvSpPr txBox="1">
            <a:spLocks noChangeArrowheads="1"/>
          </p:cNvSpPr>
          <p:nvPr/>
        </p:nvSpPr>
        <p:spPr bwMode="auto">
          <a:xfrm>
            <a:off x="5715000" y="2590800"/>
            <a:ext cx="2971800" cy="3416300"/>
          </a:xfrm>
          <a:prstGeom prst="rect">
            <a:avLst/>
          </a:prstGeom>
          <a:noFill/>
          <a:ln w="9525">
            <a:noFill/>
            <a:miter lim="800000"/>
            <a:headEnd/>
            <a:tailEnd/>
          </a:ln>
        </p:spPr>
        <p:txBody>
          <a:bodyPr>
            <a:spAutoFit/>
          </a:bodyPr>
          <a:lstStyle/>
          <a:p>
            <a:r>
              <a:rPr lang="en-US" sz="2400" dirty="0"/>
              <a:t>Offspring receives  one allele from each parent.  </a:t>
            </a:r>
          </a:p>
          <a:p>
            <a:r>
              <a:rPr lang="en-US" sz="2400" dirty="0"/>
              <a:t>The combination of these alleles makes up the genotype which determines the phenotype of each offspring. </a:t>
            </a:r>
          </a:p>
        </p:txBody>
      </p:sp>
      <p:pic>
        <p:nvPicPr>
          <p:cNvPr id="8196" name="Content Placeholder 5" descr="Animatiedpunnetsquare.GIF"/>
          <p:cNvPicPr>
            <a:picLocks noGrp="1" noChangeAspect="1"/>
          </p:cNvPicPr>
          <p:nvPr>
            <p:ph idx="1"/>
          </p:nvPr>
        </p:nvPicPr>
        <p:blipFill>
          <a:blip r:embed="rId2" cstate="print"/>
          <a:srcRect/>
          <a:stretch>
            <a:fillRect/>
          </a:stretch>
        </p:blipFill>
        <p:spPr>
          <a:xfrm>
            <a:off x="609600" y="2133600"/>
            <a:ext cx="4699000" cy="4191000"/>
          </a:xfrm>
        </p:spPr>
      </p:pic>
      <p:sp>
        <p:nvSpPr>
          <p:cNvPr id="5" name="TextBox 4"/>
          <p:cNvSpPr txBox="1"/>
          <p:nvPr/>
        </p:nvSpPr>
        <p:spPr>
          <a:xfrm>
            <a:off x="838200" y="1752600"/>
            <a:ext cx="4350985" cy="646331"/>
          </a:xfrm>
          <a:prstGeom prst="rect">
            <a:avLst/>
          </a:prstGeom>
          <a:noFill/>
        </p:spPr>
        <p:txBody>
          <a:bodyPr wrap="square" rtlCol="0">
            <a:spAutoFit/>
          </a:bodyPr>
          <a:lstStyle/>
          <a:p>
            <a:r>
              <a:rPr lang="en-US" dirty="0" smtClean="0">
                <a:solidFill>
                  <a:schemeClr val="tx1">
                    <a:lumMod val="25000"/>
                  </a:schemeClr>
                </a:solidFill>
              </a:rPr>
              <a:t> Polled Hereford Dam  X Longhorn Sire</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52400"/>
            <a:ext cx="8610600" cy="1447800"/>
          </a:xfrm>
        </p:spPr>
        <p:txBody>
          <a:bodyPr>
            <a:normAutofit fontScale="90000"/>
          </a:bodyPr>
          <a:lstStyle/>
          <a:p>
            <a:pPr>
              <a:defRPr/>
            </a:pPr>
            <a:r>
              <a:rPr sz="4000" dirty="0" smtClean="0"/>
              <a:t>       Phenotype Results from Crossbreeding </a:t>
            </a:r>
            <a:r>
              <a:rPr sz="1800" dirty="0" smtClean="0"/>
              <a:t/>
            </a:r>
            <a:br>
              <a:rPr sz="1800" dirty="0" smtClean="0"/>
            </a:br>
            <a:r>
              <a:rPr sz="1800" dirty="0" smtClean="0"/>
              <a:t/>
            </a:r>
            <a:br>
              <a:rPr sz="1800" dirty="0" smtClean="0"/>
            </a:br>
            <a:r>
              <a:rPr sz="3100" dirty="0" smtClean="0">
                <a:solidFill>
                  <a:schemeClr val="tx1">
                    <a:lumMod val="25000"/>
                  </a:schemeClr>
                </a:solidFill>
              </a:rPr>
              <a:t>1. Homozygous  Cross</a:t>
            </a:r>
            <a:endParaRPr sz="2800" dirty="0"/>
          </a:p>
        </p:txBody>
      </p:sp>
      <p:sp>
        <p:nvSpPr>
          <p:cNvPr id="5" name="Rectangle 4"/>
          <p:cNvSpPr>
            <a:spLocks noChangeArrowheads="1"/>
          </p:cNvSpPr>
          <p:nvPr/>
        </p:nvSpPr>
        <p:spPr bwMode="auto">
          <a:xfrm>
            <a:off x="5715000" y="3429000"/>
            <a:ext cx="2895600" cy="2586038"/>
          </a:xfrm>
          <a:prstGeom prst="rect">
            <a:avLst/>
          </a:prstGeom>
          <a:noFill/>
          <a:ln w="9525">
            <a:noFill/>
            <a:miter lim="800000"/>
            <a:headEnd/>
            <a:tailEnd/>
          </a:ln>
        </p:spPr>
        <p:txBody>
          <a:bodyPr>
            <a:spAutoFit/>
          </a:bodyPr>
          <a:lstStyle/>
          <a:p>
            <a:r>
              <a:rPr lang="en-US" dirty="0"/>
              <a:t>Results :</a:t>
            </a:r>
          </a:p>
          <a:p>
            <a:endParaRPr lang="en-US" dirty="0"/>
          </a:p>
          <a:p>
            <a:r>
              <a:rPr lang="en-US" dirty="0"/>
              <a:t>100%  of the offspring’s genotype is heterozygous type </a:t>
            </a:r>
            <a:r>
              <a:rPr lang="en-US" dirty="0" err="1"/>
              <a:t>Hh</a:t>
            </a:r>
            <a:r>
              <a:rPr lang="en-US" dirty="0"/>
              <a:t>.</a:t>
            </a:r>
          </a:p>
          <a:p>
            <a:endParaRPr lang="en-US" dirty="0"/>
          </a:p>
          <a:p>
            <a:r>
              <a:rPr lang="en-US" dirty="0"/>
              <a:t>100 % of the offspring’s phenotype is polled, does not have horns.</a:t>
            </a:r>
          </a:p>
        </p:txBody>
      </p:sp>
      <p:pic>
        <p:nvPicPr>
          <p:cNvPr id="9220" name="Content Placeholder 6" descr="Punnettsquarepheno.gif"/>
          <p:cNvPicPr>
            <a:picLocks noGrp="1" noChangeAspect="1"/>
          </p:cNvPicPr>
          <p:nvPr>
            <p:ph idx="1"/>
          </p:nvPr>
        </p:nvPicPr>
        <p:blipFill>
          <a:blip r:embed="rId2" cstate="print"/>
          <a:srcRect/>
          <a:stretch>
            <a:fillRect/>
          </a:stretch>
        </p:blipFill>
        <p:spPr>
          <a:xfrm>
            <a:off x="533400" y="2133600"/>
            <a:ext cx="4784725" cy="4267200"/>
          </a:xfrm>
        </p:spPr>
      </p:pic>
      <p:sp>
        <p:nvSpPr>
          <p:cNvPr id="6" name="TextBox 5"/>
          <p:cNvSpPr txBox="1"/>
          <p:nvPr/>
        </p:nvSpPr>
        <p:spPr>
          <a:xfrm>
            <a:off x="609600" y="1752600"/>
            <a:ext cx="4419600" cy="381000"/>
          </a:xfrm>
          <a:prstGeom prst="rect">
            <a:avLst/>
          </a:prstGeom>
          <a:noFill/>
        </p:spPr>
        <p:txBody>
          <a:bodyPr wrap="square" rtlCol="0">
            <a:spAutoFit/>
          </a:bodyPr>
          <a:lstStyle/>
          <a:p>
            <a:r>
              <a:rPr lang="en-US" dirty="0" smtClean="0">
                <a:solidFill>
                  <a:schemeClr val="tx1">
                    <a:lumMod val="25000"/>
                  </a:schemeClr>
                </a:solidFill>
              </a:rPr>
              <a:t> Polled Hereford Dam  X Longhorn Sire</a:t>
            </a:r>
            <a:endParaRPr lang="en-US" dirty="0">
              <a:solidFill>
                <a:schemeClr val="tx1">
                  <a:lumMod val="2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2000"/>
                                        <p:tgtEl>
                                          <p:spTgt spid="5">
                                            <p:txEl>
                                              <p:pRg st="2" end="2"/>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457200" y="3657600"/>
            <a:ext cx="8229600" cy="2438400"/>
          </a:xfrm>
        </p:spPr>
        <p:txBody>
          <a:bodyPr/>
          <a:lstStyle/>
          <a:p>
            <a:r>
              <a:rPr lang="en-US" smtClean="0"/>
              <a:t>We know that 100% of the offspring of a homozygous crosses will not have horns.  What happens when we cross heterozygous crosses?  Will any of the offspring have horns.  Fill out the next  Punnett  Squares to predict the outcome of  crossbreeding heterozygous cattle.</a:t>
            </a:r>
          </a:p>
        </p:txBody>
      </p:sp>
      <p:sp>
        <p:nvSpPr>
          <p:cNvPr id="3" name="Title 2"/>
          <p:cNvSpPr>
            <a:spLocks noGrp="1"/>
          </p:cNvSpPr>
          <p:nvPr>
            <p:ph type="title"/>
          </p:nvPr>
        </p:nvSpPr>
        <p:spPr>
          <a:xfrm>
            <a:off x="457200" y="381000"/>
            <a:ext cx="8077200" cy="533400"/>
          </a:xfrm>
        </p:spPr>
        <p:txBody>
          <a:bodyPr>
            <a:normAutofit fontScale="90000"/>
          </a:bodyPr>
          <a:lstStyle/>
          <a:p>
            <a:pPr algn="ctr">
              <a:defRPr/>
            </a:pPr>
            <a:r>
              <a:rPr sz="4000" smtClean="0"/>
              <a:t>Horn Genetics; Heterozygous Crosses</a:t>
            </a:r>
            <a:endParaRPr/>
          </a:p>
        </p:txBody>
      </p:sp>
      <p:pic>
        <p:nvPicPr>
          <p:cNvPr id="10244" name="Picture 3" descr="calf.jpg"/>
          <p:cNvPicPr>
            <a:picLocks noChangeAspect="1"/>
          </p:cNvPicPr>
          <p:nvPr/>
        </p:nvPicPr>
        <p:blipFill>
          <a:blip r:embed="rId2" cstate="print"/>
          <a:srcRect/>
          <a:stretch>
            <a:fillRect/>
          </a:stretch>
        </p:blipFill>
        <p:spPr bwMode="auto">
          <a:xfrm>
            <a:off x="2971800" y="990600"/>
            <a:ext cx="3276600" cy="2554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a:xfrm>
            <a:off x="4724400" y="1676400"/>
            <a:ext cx="3429000" cy="3200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685800" y="1676400"/>
            <a:ext cx="3429000" cy="3200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268" name="Content Placeholder 3" descr="Punnettsquareblkheterohetero.jpg"/>
          <p:cNvPicPr>
            <a:picLocks noGrp="1" noChangeAspect="1"/>
          </p:cNvPicPr>
          <p:nvPr>
            <p:ph idx="1"/>
          </p:nvPr>
        </p:nvPicPr>
        <p:blipFill>
          <a:blip r:embed="rId2" cstate="print"/>
          <a:srcRect/>
          <a:stretch>
            <a:fillRect/>
          </a:stretch>
        </p:blipFill>
        <p:spPr>
          <a:xfrm>
            <a:off x="838200" y="1828800"/>
            <a:ext cx="3173413" cy="2830513"/>
          </a:xfrm>
        </p:spPr>
      </p:pic>
      <p:sp>
        <p:nvSpPr>
          <p:cNvPr id="3" name="Title 2"/>
          <p:cNvSpPr>
            <a:spLocks noGrp="1"/>
          </p:cNvSpPr>
          <p:nvPr>
            <p:ph type="title"/>
          </p:nvPr>
        </p:nvSpPr>
        <p:spPr>
          <a:xfrm>
            <a:off x="457200" y="381000"/>
            <a:ext cx="8229600" cy="838200"/>
          </a:xfrm>
        </p:spPr>
        <p:txBody>
          <a:bodyPr>
            <a:normAutofit/>
          </a:bodyPr>
          <a:lstStyle/>
          <a:p>
            <a:pPr>
              <a:defRPr/>
            </a:pPr>
            <a:r>
              <a:rPr sz="4400" dirty="0" smtClean="0"/>
              <a:t>                    Horn Genetics</a:t>
            </a:r>
            <a:endParaRPr sz="3600" dirty="0">
              <a:solidFill>
                <a:schemeClr val="tx1">
                  <a:lumMod val="25000"/>
                </a:schemeClr>
              </a:solidFill>
            </a:endParaRPr>
          </a:p>
        </p:txBody>
      </p:sp>
      <p:pic>
        <p:nvPicPr>
          <p:cNvPr id="11270" name="Picture 4" descr="Punnettsquareblkhomohetero.jpg"/>
          <p:cNvPicPr>
            <a:picLocks noChangeAspect="1"/>
          </p:cNvPicPr>
          <p:nvPr/>
        </p:nvPicPr>
        <p:blipFill>
          <a:blip r:embed="rId3" cstate="print"/>
          <a:srcRect/>
          <a:stretch>
            <a:fillRect/>
          </a:stretch>
        </p:blipFill>
        <p:spPr bwMode="auto">
          <a:xfrm>
            <a:off x="4876800" y="1828800"/>
            <a:ext cx="3160713" cy="2819400"/>
          </a:xfrm>
          <a:prstGeom prst="rect">
            <a:avLst/>
          </a:prstGeom>
          <a:solidFill>
            <a:schemeClr val="accent2"/>
          </a:solidFill>
          <a:ln w="9525">
            <a:noFill/>
            <a:miter lim="800000"/>
            <a:headEnd/>
            <a:tailEnd/>
          </a:ln>
        </p:spPr>
      </p:pic>
      <p:sp>
        <p:nvSpPr>
          <p:cNvPr id="11271" name="TextBox 5"/>
          <p:cNvSpPr txBox="1">
            <a:spLocks noChangeArrowheads="1"/>
          </p:cNvSpPr>
          <p:nvPr/>
        </p:nvSpPr>
        <p:spPr bwMode="auto">
          <a:xfrm>
            <a:off x="381000" y="5029200"/>
            <a:ext cx="8305800" cy="1016000"/>
          </a:xfrm>
          <a:prstGeom prst="rect">
            <a:avLst/>
          </a:prstGeom>
          <a:noFill/>
          <a:ln w="9525">
            <a:noFill/>
            <a:miter lim="800000"/>
            <a:headEnd/>
            <a:tailEnd/>
          </a:ln>
        </p:spPr>
        <p:txBody>
          <a:bodyPr>
            <a:spAutoFit/>
          </a:bodyPr>
          <a:lstStyle/>
          <a:p>
            <a:r>
              <a:rPr lang="en-US" sz="2000"/>
              <a:t>What percentages of each genotypes resulted in this cross?</a:t>
            </a:r>
          </a:p>
          <a:p>
            <a:r>
              <a:rPr lang="en-US" sz="2000"/>
              <a:t>What percentage of each phenotypes resulted in this cross?</a:t>
            </a:r>
          </a:p>
          <a:p>
            <a:r>
              <a:rPr lang="en-US" sz="2000"/>
              <a:t>Were the phenotype and genotype results the same? Why or Why not?</a:t>
            </a:r>
          </a:p>
        </p:txBody>
      </p:sp>
      <p:sp>
        <p:nvSpPr>
          <p:cNvPr id="9" name="TextBox 8"/>
          <p:cNvSpPr txBox="1"/>
          <p:nvPr/>
        </p:nvSpPr>
        <p:spPr>
          <a:xfrm>
            <a:off x="457200" y="1143000"/>
            <a:ext cx="2791149" cy="400110"/>
          </a:xfrm>
          <a:prstGeom prst="rect">
            <a:avLst/>
          </a:prstGeom>
          <a:noFill/>
        </p:spPr>
        <p:txBody>
          <a:bodyPr wrap="none" rtlCol="0">
            <a:spAutoFit/>
          </a:bodyPr>
          <a:lstStyle/>
          <a:p>
            <a:r>
              <a:rPr lang="en-US" sz="2000" dirty="0" smtClean="0">
                <a:solidFill>
                  <a:schemeClr val="tx1">
                    <a:lumMod val="25000"/>
                  </a:schemeClr>
                </a:solidFill>
              </a:rPr>
              <a:t>2. Heterozygous Cross</a:t>
            </a:r>
            <a:endParaRPr lang="en-US" sz="2000" dirty="0"/>
          </a:p>
        </p:txBody>
      </p:sp>
      <p:sp>
        <p:nvSpPr>
          <p:cNvPr id="10" name="TextBox 9"/>
          <p:cNvSpPr txBox="1"/>
          <p:nvPr/>
        </p:nvSpPr>
        <p:spPr>
          <a:xfrm>
            <a:off x="4495800" y="1143000"/>
            <a:ext cx="4429418" cy="677108"/>
          </a:xfrm>
          <a:prstGeom prst="rect">
            <a:avLst/>
          </a:prstGeom>
          <a:noFill/>
        </p:spPr>
        <p:txBody>
          <a:bodyPr wrap="none" rtlCol="0">
            <a:spAutoFit/>
          </a:bodyPr>
          <a:lstStyle/>
          <a:p>
            <a:r>
              <a:rPr lang="en-US" sz="2000" dirty="0" smtClean="0">
                <a:solidFill>
                  <a:schemeClr val="tx1">
                    <a:lumMod val="25000"/>
                  </a:schemeClr>
                </a:solidFill>
              </a:rPr>
              <a:t>3. Heterozygous/ Homozygous Cross</a:t>
            </a:r>
            <a:endParaRPr lang="en-US" sz="2000" dirty="0" smtClean="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Custom 3">
      <a:dk1>
        <a:sysClr val="windowText" lastClr="000000"/>
      </a:dk1>
      <a:lt1>
        <a:srgbClr val="F7F2ED"/>
      </a:lt1>
      <a:dk2>
        <a:srgbClr val="DBC1A7"/>
      </a:dk2>
      <a:lt2>
        <a:srgbClr val="F3EAE1"/>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3378</TotalTime>
  <Words>993</Words>
  <Application>Microsoft Macintosh PowerPoint</Application>
  <PresentationFormat>On-screen Show (4:3)</PresentationFormat>
  <Paragraphs>90</Paragraphs>
  <Slides>13</Slides>
  <Notes>4</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Paper</vt:lpstr>
      <vt:lpstr>Bos Taurus Genetics</vt:lpstr>
      <vt:lpstr>Genetics Vocabulary</vt:lpstr>
      <vt:lpstr>How Traits are Inherited</vt:lpstr>
      <vt:lpstr>Horn Genetics </vt:lpstr>
      <vt:lpstr>Horn Genetics; Traits Controlled by a Single Pair of Genes</vt:lpstr>
      <vt:lpstr>Genotype Results from Crossbreeding    1. Homozygous  Cross</vt:lpstr>
      <vt:lpstr>       Phenotype Results from Crossbreeding   1. Homozygous  Cross</vt:lpstr>
      <vt:lpstr>Horn Genetics; Heterozygous Crosses</vt:lpstr>
      <vt:lpstr>                    Horn Genetics</vt:lpstr>
      <vt:lpstr>Heterozygous Crosses ; check your results</vt:lpstr>
      <vt:lpstr>4.  The calf shown below will have horns. Based on what you just learned about horn genetics which two statements  are  true ? </vt:lpstr>
      <vt:lpstr>TEKS</vt:lpstr>
      <vt:lpstr>Bibliography</vt:lpstr>
    </vt:vector>
  </TitlesOfParts>
  <Company>Folsomfallies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Bos Taurus</dc:title>
  <dc:creator>Kristene Newcomb</dc:creator>
  <cp:lastModifiedBy>Debbie Davis</cp:lastModifiedBy>
  <cp:revision>413</cp:revision>
  <dcterms:created xsi:type="dcterms:W3CDTF">2010-12-21T15:28:22Z</dcterms:created>
  <dcterms:modified xsi:type="dcterms:W3CDTF">2010-12-21T15:28:39Z</dcterms:modified>
</cp:coreProperties>
</file>